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6"/>
  </p:notesMasterIdLst>
  <p:sldIdLst>
    <p:sldId id="312" r:id="rId2"/>
    <p:sldId id="313" r:id="rId3"/>
    <p:sldId id="263" r:id="rId4"/>
    <p:sldId id="264" r:id="rId5"/>
    <p:sldId id="267" r:id="rId6"/>
    <p:sldId id="275" r:id="rId7"/>
    <p:sldId id="277" r:id="rId8"/>
    <p:sldId id="292" r:id="rId9"/>
    <p:sldId id="293" r:id="rId10"/>
    <p:sldId id="276" r:id="rId11"/>
    <p:sldId id="304" r:id="rId12"/>
    <p:sldId id="278" r:id="rId13"/>
    <p:sldId id="280" r:id="rId14"/>
    <p:sldId id="281" r:id="rId15"/>
    <p:sldId id="305" r:id="rId16"/>
    <p:sldId id="294" r:id="rId17"/>
    <p:sldId id="296" r:id="rId18"/>
    <p:sldId id="297" r:id="rId19"/>
    <p:sldId id="314" r:id="rId20"/>
    <p:sldId id="308" r:id="rId21"/>
    <p:sldId id="309" r:id="rId22"/>
    <p:sldId id="310" r:id="rId23"/>
    <p:sldId id="311" r:id="rId24"/>
    <p:sldId id="261" r:id="rId2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7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istina.tomescu\Desktop\Prezentare\12%20Decembrie\Grafice%20PJ%20noi%2001.01.2013-31.12.2013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ristina.tomescu\Desktop\Prezentare\12%20Decembrie\Grafice%20PJ%20noi%2001.01.2013-31.12.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3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35751295336788"/>
          <c:y val="0.38435374149659862"/>
          <c:w val="0.45388601036269743"/>
          <c:h val="0.29591836734694293"/>
        </c:manualLayout>
      </c:layout>
      <c:pie3DChart>
        <c:varyColors val="1"/>
        <c:ser>
          <c:idx val="0"/>
          <c:order val="0"/>
          <c:tx>
            <c:v>Credite PJ noi acordate in perioada: 01.01.2009 - 28.02.2009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6"/>
          <c:dPt>
            <c:idx val="0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explosion val="2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8218350944473964E-2"/>
                  <c:y val="-8.5831949577731728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1" i="0" u="none" strike="noStrike" baseline="0" dirty="0" err="1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Alte</a:t>
                    </a:r>
                    <a:r>
                      <a:rPr lang="en-US" sz="12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 </a:t>
                    </a:r>
                    <a:r>
                      <a:rPr lang="en-US" sz="1200" b="1" i="0" u="none" strike="noStrike" baseline="0" dirty="0" err="1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domenii</a:t>
                    </a:r>
                    <a:r>
                      <a:rPr lang="en-US" sz="12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 de </a:t>
                    </a:r>
                    <a:r>
                      <a:rPr lang="en-US" sz="1200" b="1" i="0" u="none" strike="noStrike" baseline="0" dirty="0" err="1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activitate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Georgia" pitchFamily="18" charset="0"/>
                      <a:cs typeface="Arial"/>
                    </a:endParaRP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1.201,6 mil lei, 44,06%, 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973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Georgia" pitchFamily="18" charset="0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530550909115933E-2"/>
                  <c:y val="7.1640330672951627E-2"/>
                </c:manualLayout>
              </c:layout>
              <c:tx>
                <c:rich>
                  <a:bodyPr/>
                  <a:lstStyle/>
                  <a:p>
                    <a:pPr>
                      <a:defRPr sz="1200" b="0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ea typeface="Arial"/>
                        <a:cs typeface="Arial"/>
                      </a:defRPr>
                    </a:pPr>
                    <a:r>
                      <a:rPr lang="en-US" sz="12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Credite acordate A.A.P.L.</a:t>
                    </a:r>
                    <a:endParaRPr lang="en-US" sz="1200" b="0" i="0" u="none" strike="noStrike" baseline="0">
                      <a:solidFill>
                        <a:srgbClr val="000000"/>
                      </a:solidFill>
                      <a:latin typeface="Georgia" pitchFamily="18" charset="0"/>
                      <a:cs typeface="Arial"/>
                    </a:endParaRPr>
                  </a:p>
                  <a:p>
                    <a:pPr>
                      <a:defRPr sz="1200" b="0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754,6 mil lei, 27,27%, </a:t>
                    </a:r>
                  </a:p>
                  <a:p>
                    <a:pPr>
                      <a:defRPr sz="1200" b="0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106 bucati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161301728475959E-2"/>
                  <c:y val="-0.10870176942168065"/>
                </c:manualLayout>
              </c:layout>
              <c:tx>
                <c:rich>
                  <a:bodyPr/>
                  <a:lstStyle/>
                  <a:p>
                    <a:pPr>
                      <a:defRPr sz="11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AGRICULTURA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Georgia" pitchFamily="18" charset="0"/>
                      <a:cs typeface="Arial"/>
                    </a:endParaRPr>
                  </a:p>
                  <a:p>
                    <a:pPr>
                      <a:defRPr sz="11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0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771,0 mil lei, 28,27%, </a:t>
                    </a:r>
                  </a:p>
                  <a:p>
                    <a:pPr>
                      <a:defRPr sz="11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0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20.270 </a:t>
                    </a:r>
                    <a:r>
                      <a:rPr lang="en-US" sz="1100" b="0" i="0" u="none" strike="noStrike" baseline="0" dirty="0" err="1">
                        <a:solidFill>
                          <a:srgbClr val="000000"/>
                        </a:solidFill>
                        <a:latin typeface="Georgia" pitchFamily="18" charset="0"/>
                        <a:cs typeface="Arial"/>
                      </a:rPr>
                      <a:t>bucati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Georgia" pitchFamily="18" charset="0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'date 31.12.2013'!$H$21:$H$23</c:f>
              <c:strCache>
                <c:ptCount val="3"/>
                <c:pt idx="0">
                  <c:v>Alte domenii de activitate</c:v>
                </c:pt>
                <c:pt idx="1">
                  <c:v>Credite acordate A.A.P.L.</c:v>
                </c:pt>
                <c:pt idx="2">
                  <c:v>AGRICULTURA</c:v>
                </c:pt>
              </c:strCache>
            </c:strRef>
          </c:cat>
          <c:val>
            <c:numRef>
              <c:f>('date 31.12.2013'!$F$3;'date 31.12.2013'!$D$15;'date 31.12.2013'!$D$4)</c:f>
              <c:numCache>
                <c:formatCode>#,##0</c:formatCode>
                <c:ptCount val="3"/>
                <c:pt idx="0">
                  <c:v>1211.9428693673983</c:v>
                </c:pt>
                <c:pt idx="1">
                  <c:v>743.81061861999797</c:v>
                </c:pt>
                <c:pt idx="2">
                  <c:v>771.44921726882501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Credite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PJ </a:t>
            </a:r>
            <a:r>
              <a:rPr lang="en-US" sz="1400" b="1" i="0" u="none" strike="noStrike" baseline="0" dirty="0" err="1">
                <a:solidFill>
                  <a:srgbClr val="FF0000"/>
                </a:solidFill>
                <a:latin typeface="Arial"/>
                <a:cs typeface="Arial"/>
              </a:rPr>
              <a:t>noi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acordate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pentru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AGRICULTURA in </a:t>
            </a:r>
            <a:r>
              <a:rPr lang="en-US" sz="1400" b="1" i="0" u="none" strike="noStrike" baseline="0" dirty="0" err="1">
                <a:solidFill>
                  <a:srgbClr val="000000"/>
                </a:solidFill>
                <a:latin typeface="Arial"/>
                <a:cs typeface="Arial"/>
              </a:rPr>
              <a:t>perioada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: 01.01.2013 - </a:t>
            </a:r>
            <a:r>
              <a:rPr lang="en-US" sz="1400" b="1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31.12.2013 </a:t>
            </a:r>
            <a:endParaRPr lang="en-US" sz="1400" b="1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c:rich>
      </c:tx>
      <c:layout>
        <c:manualLayout>
          <c:xMode val="edge"/>
          <c:yMode val="edge"/>
          <c:x val="0.13955094991364417"/>
          <c:y val="1.7006802721088437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3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69948186528514"/>
          <c:y val="0.32199546485261038"/>
          <c:w val="0.44248704663212429"/>
          <c:h val="0.28911564625850339"/>
        </c:manualLayout>
      </c:layout>
      <c:pie3DChart>
        <c:varyColors val="1"/>
        <c:ser>
          <c:idx val="0"/>
          <c:order val="0"/>
          <c:tx>
            <c:v>Credite PJ noi acordate in perioada: 01.01.2009 - 28.02.2009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C99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33CC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99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53649849727333365"/>
                  <c:y val="-0.15542200082132751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Fonduri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structurale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88,9 mil lei, 11,53%,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33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41565294493628718"/>
                  <c:y val="-0.34001839055832306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Alte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credite</a:t>
                    </a:r>
                    <a:endParaRPr lang="en-US" sz="1100" b="0" i="0" u="none" strike="noStrike" baseline="0" dirty="0" smtClean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348,2 mil lei, 45,17%, 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226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5315365890144561"/>
                  <c:y val="-0.33077845065811634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16)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0,2 mil lei, 0,03%,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767530224525076"/>
                  <c:y val="-0.10512000766665869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Beneficiari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plati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nationale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complementare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in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sectorul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zootehnic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endParaRPr lang="en-US" sz="1100" b="1" i="0" u="none" strike="noStrike" baseline="0" dirty="0" smtClean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APIA 17)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24,7 mil lei, 3,20%,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4.110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1282411978295459"/>
                  <c:y val="9.2670916135483228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Masuria 215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18) 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8,5 mil lei, 1,11%,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16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1186732487454615E-2"/>
                  <c:y val="0.25000812571979636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Beneficiari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masuri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dezvoltare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rurala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AXA II a PNDR (APIA 19)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11,6 mil lei, 1,51%,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256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26900085675819019"/>
                  <c:y val="0.25888442516114246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PNDC1 CAMPANIA 2012 (APIA 20)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16,6 mil lei, 2,16%,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399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 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29169140385949188"/>
                  <c:y val="-0.30510525470030525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Masura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215 -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pasari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-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21) 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15,5 mil lei, 2,01%,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27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 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4574136782125027E-2"/>
                  <c:y val="0.29108774403547089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22)</a:t>
                    </a:r>
                    <a:endParaRPr lang="en-US" sz="11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192,3 mil lei, 24,94%,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5.715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5330667863408812E-2"/>
                  <c:y val="0.11476672558787374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beneficiarii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PNDC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in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sectorul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zootehnic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</a:t>
                    </a:r>
                    <a:endParaRPr lang="en-US" sz="1100" b="1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23)</a:t>
                    </a:r>
                    <a:r>
                      <a:rPr lang="en-US" sz="11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57,8 mil lei, 7,50%, </a:t>
                    </a:r>
                  </a:p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9.478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0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7248199311873581"/>
                  <c:y val="-0.15276768975306756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i="0" u="none" strike="noStrike" baseline="0" dirty="0" err="1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Finantare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capital de </a:t>
                    </a:r>
                    <a:r>
                      <a:rPr lang="en-US" sz="1100" b="1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lucru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Masuria215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- porcine </a:t>
                    </a:r>
                    <a:endParaRPr lang="en-US" sz="1100" b="1" i="0" u="none" strike="noStrike" baseline="0" dirty="0" smtClean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r>
                      <a:rPr lang="en-US" sz="1100" b="1" i="0" u="none" strike="noStrike" baseline="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 </a:t>
                    </a:r>
                    <a:r>
                      <a:rPr lang="en-US" sz="1100" b="1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(APIA 24)</a:t>
                    </a:r>
                  </a:p>
                  <a:p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6,5 mil lei, 0,84%, </a:t>
                    </a:r>
                    <a:endParaRPr lang="en-US" sz="1200" b="1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r>
                      <a:rPr lang="en-US" sz="1200" b="0" i="0" u="none" strike="noStrike" baseline="0" dirty="0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7 </a:t>
                    </a:r>
                    <a:r>
                      <a:rPr lang="en-US" sz="1200" b="0" i="0" u="none" strike="noStrike" baseline="0" dirty="0" err="1">
                        <a:solidFill>
                          <a:srgbClr val="000000"/>
                        </a:solidFill>
                        <a:latin typeface="Arial"/>
                        <a:cs typeface="Arial"/>
                      </a:rPr>
                      <a:t>bucati</a:t>
                    </a:r>
                    <a:endParaRPr lang="en-US" sz="1200" b="1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  <a:p>
                    <a:endParaRPr lang="en-US" sz="400" b="1" i="0" u="none" strike="noStrike" baseline="0" dirty="0">
                      <a:solidFill>
                        <a:srgbClr val="000000"/>
                      </a:solidFill>
                      <a:latin typeface="Arial"/>
                      <a:cs typeface="Arial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'date 31.12.2013'!$H$26:$H$36</c:f>
              <c:strCache>
                <c:ptCount val="11"/>
                <c:pt idx="0">
                  <c:v>Credite fonduri structurale</c:v>
                </c:pt>
                <c:pt idx="1">
                  <c:v>Alte credite acordate clientilor PJ care activeaza in agricultura</c:v>
                </c:pt>
                <c:pt idx="2">
                  <c:v>Credite privind finantarea capitalului de lucru pentru desfasurarea activitatilor curente de catre beneficiarii schemei de plata unica pe suprafata (SAPS) - Campania 2012 APIA 16 </c:v>
                </c:pt>
                <c:pt idx="3">
                  <c:v>Credite acordate beneficiarilor platilor nationale complementare in sectorul zootehnic APIA 17</c:v>
                </c:pt>
                <c:pt idx="4">
                  <c:v>Credite privind finantarea capitalului de lucru pentru desfasurarea activitatilor curente de catre beneficiarii Masurii 215 - APIA 18 </c:v>
                </c:pt>
                <c:pt idx="5">
                  <c:v>Credite acordate beneficiarilor masurilor de dezvoltare rurala cuprinse in AXA II a Programului National de Dezvoltare Rurala - APIA 19</c:v>
                </c:pt>
                <c:pt idx="6">
                  <c:v>Credite privind finantarea capitalului de lucru pentru desfasurarea activitatilor curente de catre beneficiarii PNDC1 - CAMPANIA 2012 - APIA 20</c:v>
                </c:pt>
                <c:pt idx="7">
                  <c:v>Credite privind finantarea capitalului de lucru pentru desfasurarea activitatilor curente de catre beneficiarii Masurii 215 - pasari - APIA 21</c:v>
                </c:pt>
                <c:pt idx="8">
                  <c:v>Credite privind finantarea capitalului de lucru pentru desfasurarea activitatilor curente de catre beneficiarii SAPS - Campania 2013 - APIA 22</c:v>
                </c:pt>
                <c:pt idx="9">
                  <c:v>Credite privind finantarea capitalului de lucru pentru desfasurarea activitatilor curente de catre beneficiarii PNDC in sectorul zootehnic la speciile ovine/caprine - APIA 23 </c:v>
                </c:pt>
                <c:pt idx="10">
                  <c:v>Credite privind finantarea capitalului de lucru pentru desfasurarea activitatilor curente de catre beneficiarii Masurii 215 - porcine - APIA 24</c:v>
                </c:pt>
              </c:strCache>
            </c:strRef>
          </c:cat>
          <c:val>
            <c:numRef>
              <c:f>('date 31.12.2013'!$D$5:$D$14;'date 31.12.2013'!$F$7)</c:f>
              <c:numCache>
                <c:formatCode>#,##0</c:formatCode>
                <c:ptCount val="11"/>
                <c:pt idx="0">
                  <c:v>348.22755718882399</c:v>
                </c:pt>
                <c:pt idx="1">
                  <c:v>0.23957000000000001</c:v>
                </c:pt>
                <c:pt idx="2">
                  <c:v>25.172915099999997</c:v>
                </c:pt>
                <c:pt idx="3">
                  <c:v>8.5209702400000005</c:v>
                </c:pt>
                <c:pt idx="4">
                  <c:v>11.64480498</c:v>
                </c:pt>
                <c:pt idx="5">
                  <c:v>16.618684810000001</c:v>
                </c:pt>
                <c:pt idx="6">
                  <c:v>15.521372129999998</c:v>
                </c:pt>
                <c:pt idx="7">
                  <c:v>192.30366946999999</c:v>
                </c:pt>
                <c:pt idx="8">
                  <c:v>57.805896750000002</c:v>
                </c:pt>
                <c:pt idx="9">
                  <c:v>6.492</c:v>
                </c:pt>
                <c:pt idx="10">
                  <c:v>88.901776600000005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0.41969</cdr:x>
      <cdr:y>0.2483</cdr:y>
    </cdr:from>
    <cdr:to>
      <cdr:x>0.48912</cdr:x>
      <cdr:y>0.32823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3857625" y="1390650"/>
          <a:ext cx="638175" cy="4476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0.13368</cdr:x>
      <cdr:y>0.20748</cdr:y>
    </cdr:from>
    <cdr:to>
      <cdr:x>0.30259</cdr:x>
      <cdr:y>0.38095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1228724" y="1162051"/>
          <a:ext cx="1552575" cy="9715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0.60968</cdr:x>
      <cdr:y>0.27748</cdr:y>
    </cdr:from>
    <cdr:to>
      <cdr:x>0.63973</cdr:x>
      <cdr:y>0.3353</cdr:y>
    </cdr:to>
    <cdr:sp macro="" textlink="">
      <cdr:nvSpPr>
        <cdr:cNvPr id="6" name="Straight Connector 5"/>
        <cdr:cNvSpPr/>
      </cdr:nvSpPr>
      <cdr:spPr>
        <a:xfrm xmlns:a="http://schemas.openxmlformats.org/drawingml/2006/main" flipH="1">
          <a:off x="5603924" y="1656184"/>
          <a:ext cx="276208" cy="34511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0.27979</cdr:x>
      <cdr:y>0.58333</cdr:y>
    </cdr:from>
    <cdr:to>
      <cdr:x>0.3513</cdr:x>
      <cdr:y>0.73299</cdr:y>
    </cdr:to>
    <cdr:sp macro="" textlink="">
      <cdr:nvSpPr>
        <cdr:cNvPr id="7" name="Straight Connector 6"/>
        <cdr:cNvSpPr/>
      </cdr:nvSpPr>
      <cdr:spPr>
        <a:xfrm xmlns:a="http://schemas.openxmlformats.org/drawingml/2006/main" flipV="1">
          <a:off x="2571750" y="3267072"/>
          <a:ext cx="657225" cy="83820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0.16062</cdr:x>
      <cdr:y>0.45918</cdr:y>
    </cdr:from>
    <cdr:to>
      <cdr:x>0.25285</cdr:x>
      <cdr:y>0.5017</cdr:y>
    </cdr:to>
    <cdr:sp macro="" textlink="">
      <cdr:nvSpPr>
        <cdr:cNvPr id="9" name="Straight Connector 8"/>
        <cdr:cNvSpPr/>
      </cdr:nvSpPr>
      <cdr:spPr>
        <a:xfrm xmlns:a="http://schemas.openxmlformats.org/drawingml/2006/main">
          <a:off x="1476375" y="2571749"/>
          <a:ext cx="847725" cy="2381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0.20207</cdr:x>
      <cdr:y>0.55272</cdr:y>
    </cdr:from>
    <cdr:to>
      <cdr:x>0.27772</cdr:x>
      <cdr:y>0.61905</cdr:y>
    </cdr:to>
    <cdr:sp macro="" textlink="">
      <cdr:nvSpPr>
        <cdr:cNvPr id="10" name="Straight Connector 9"/>
        <cdr:cNvSpPr/>
      </cdr:nvSpPr>
      <cdr:spPr>
        <a:xfrm xmlns:a="http://schemas.openxmlformats.org/drawingml/2006/main" flipV="1">
          <a:off x="1857374" y="3095626"/>
          <a:ext cx="695325" cy="3714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0.49637</cdr:x>
      <cdr:y>0.57653</cdr:y>
    </cdr:from>
    <cdr:to>
      <cdr:x>0.61451</cdr:x>
      <cdr:y>0.7432</cdr:y>
    </cdr:to>
    <cdr:sp macro="" textlink="">
      <cdr:nvSpPr>
        <cdr:cNvPr id="11" name="Straight Connector 10"/>
        <cdr:cNvSpPr/>
      </cdr:nvSpPr>
      <cdr:spPr>
        <a:xfrm xmlns:a="http://schemas.openxmlformats.org/drawingml/2006/main" flipV="1">
          <a:off x="4562475" y="3228975"/>
          <a:ext cx="1085850" cy="93345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0.65241</cdr:x>
      <cdr:y>0.56702</cdr:y>
    </cdr:from>
    <cdr:to>
      <cdr:x>0.66452</cdr:x>
      <cdr:y>0.72386</cdr:y>
    </cdr:to>
    <cdr:sp macro="" textlink="">
      <cdr:nvSpPr>
        <cdr:cNvPr id="12" name="Straight Connector 11"/>
        <cdr:cNvSpPr/>
      </cdr:nvSpPr>
      <cdr:spPr>
        <a:xfrm xmlns:a="http://schemas.openxmlformats.org/drawingml/2006/main" flipH="1" flipV="1">
          <a:off x="5996740" y="3384375"/>
          <a:ext cx="111240" cy="93610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0.6715</cdr:x>
      <cdr:y>0.55782</cdr:y>
    </cdr:from>
    <cdr:to>
      <cdr:x>0.78653</cdr:x>
      <cdr:y>0.63265</cdr:y>
    </cdr:to>
    <cdr:sp macro="" textlink="">
      <cdr:nvSpPr>
        <cdr:cNvPr id="14" name="Straight Connector 13"/>
        <cdr:cNvSpPr/>
      </cdr:nvSpPr>
      <cdr:spPr>
        <a:xfrm xmlns:a="http://schemas.openxmlformats.org/drawingml/2006/main">
          <a:off x="6172200" y="3124200"/>
          <a:ext cx="1057275" cy="4191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0.68497</cdr:x>
      <cdr:y>0.4915</cdr:y>
    </cdr:from>
    <cdr:to>
      <cdr:x>0.78756</cdr:x>
      <cdr:y>0.53912</cdr:y>
    </cdr:to>
    <cdr:sp macro="" textlink="">
      <cdr:nvSpPr>
        <cdr:cNvPr id="15" name="Straight Connector 14"/>
        <cdr:cNvSpPr/>
      </cdr:nvSpPr>
      <cdr:spPr>
        <a:xfrm xmlns:a="http://schemas.openxmlformats.org/drawingml/2006/main" flipV="1">
          <a:off x="6296025" y="2752725"/>
          <a:ext cx="942976" cy="2667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0.69534</cdr:x>
      <cdr:y>0.29082</cdr:y>
    </cdr:from>
    <cdr:to>
      <cdr:x>0.79482</cdr:x>
      <cdr:y>0.46088</cdr:y>
    </cdr:to>
    <cdr:sp macro="" textlink="">
      <cdr:nvSpPr>
        <cdr:cNvPr id="16" name="Straight Connector 15"/>
        <cdr:cNvSpPr/>
      </cdr:nvSpPr>
      <cdr:spPr>
        <a:xfrm xmlns:a="http://schemas.openxmlformats.org/drawingml/2006/main" flipV="1">
          <a:off x="6391275" y="1628775"/>
          <a:ext cx="914400" cy="9525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A93B9D-9211-47E8-9F7D-EA052BD68E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11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1EEE75-B4D9-4B80-B458-66DE548FC2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48FD7B-1447-4029-B99F-0AF060284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161DD4-805F-47E7-8770-677CCECAAC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98DFDA-C776-462C-9D4C-F3DC606E5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58865A-BDD5-4879-8186-68EC299B9E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719302-78ED-4A84-A5E7-93612B8CC2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C60E73-8D8D-49E2-97EC-28D8652794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8D984A-4873-4BA9-8CD0-CFEE8B84B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47A4C2-5C4B-4217-B7CF-08713107E7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FBE27F-D127-42EE-ABF3-32E67045E0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41878B-9277-4863-8622-9549493CD1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D794A9-305F-48AB-898D-6E59F9ADE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795963" y="6308725"/>
            <a:ext cx="3095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5"/>
          <p:cNvCxnSpPr/>
          <p:nvPr userDrawn="1"/>
        </p:nvCxnSpPr>
        <p:spPr>
          <a:xfrm>
            <a:off x="250825" y="6308725"/>
            <a:ext cx="30956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2" name="Picture 8" descr="logo 150 ani osi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19475" y="6002338"/>
            <a:ext cx="2305050" cy="611187"/>
          </a:xfrm>
          <a:prstGeom prst="rect">
            <a:avLst/>
          </a:prstGeom>
          <a:noFill/>
        </p:spPr>
      </p:pic>
      <p:sp>
        <p:nvSpPr>
          <p:cNvPr id="6153" name="Slide Number Placeholder 3"/>
          <p:cNvSpPr txBox="1">
            <a:spLocks noGrp="1"/>
          </p:cNvSpPr>
          <p:nvPr userDrawn="1"/>
        </p:nvSpPr>
        <p:spPr bwMode="auto">
          <a:xfrm>
            <a:off x="133350" y="630872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solidFill>
                  <a:srgbClr val="004818"/>
                </a:solidFill>
                <a:latin typeface="Georgia" pitchFamily="18" charset="0"/>
                <a:cs typeface="Arial" charset="0"/>
              </a:rPr>
              <a:t>Copyright © CEC Bank 2014</a:t>
            </a:r>
          </a:p>
        </p:txBody>
      </p:sp>
      <p:sp>
        <p:nvSpPr>
          <p:cNvPr id="6154" name="Slide Number Placeholder 3"/>
          <p:cNvSpPr txBox="1">
            <a:spLocks noGrp="1"/>
          </p:cNvSpPr>
          <p:nvPr userDrawn="1"/>
        </p:nvSpPr>
        <p:spPr bwMode="auto">
          <a:xfrm>
            <a:off x="7826375" y="6308725"/>
            <a:ext cx="1152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200">
                <a:solidFill>
                  <a:srgbClr val="004818"/>
                </a:solidFill>
                <a:latin typeface="Georgia" pitchFamily="18" charset="0"/>
                <a:cs typeface="Arial" charset="0"/>
              </a:rPr>
              <a:t>www.cec.ro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524625"/>
            <a:ext cx="172878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E7C087-0191-46EC-87AC-D4656E7F69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210832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200" i="1" dirty="0" err="1" smtClean="0">
                <a:latin typeface="Georgia" pitchFamily="18" charset="0"/>
              </a:rPr>
              <a:t>Raport</a:t>
            </a:r>
            <a:r>
              <a:rPr lang="en-US" sz="3200" i="1" dirty="0" smtClean="0">
                <a:latin typeface="Georgia" pitchFamily="18" charset="0"/>
              </a:rPr>
              <a:t> </a:t>
            </a:r>
            <a:r>
              <a:rPr lang="en-US" sz="3200" i="1" dirty="0" err="1" smtClean="0">
                <a:latin typeface="Georgia" pitchFamily="18" charset="0"/>
              </a:rPr>
              <a:t>privind</a:t>
            </a:r>
            <a:r>
              <a:rPr lang="en-US" sz="3200" i="1" dirty="0" smtClean="0">
                <a:latin typeface="Georgia" pitchFamily="18" charset="0"/>
              </a:rPr>
              <a:t> </a:t>
            </a:r>
            <a:r>
              <a:rPr lang="en-US" sz="3200" i="1" dirty="0" err="1" smtClean="0">
                <a:latin typeface="Georgia" pitchFamily="18" charset="0"/>
              </a:rPr>
              <a:t>evolu</a:t>
            </a:r>
            <a:r>
              <a:rPr lang="ro-RO" sz="3200" i="1" dirty="0" smtClean="0">
                <a:latin typeface="Georgia" pitchFamily="18" charset="0"/>
              </a:rPr>
              <a:t>ţ</a:t>
            </a:r>
            <a:r>
              <a:rPr lang="en-US" sz="3200" i="1" dirty="0" err="1" smtClean="0">
                <a:latin typeface="Georgia" pitchFamily="18" charset="0"/>
              </a:rPr>
              <a:t>ia</a:t>
            </a:r>
            <a:r>
              <a:rPr lang="en-US" sz="3200" i="1" dirty="0" smtClean="0">
                <a:latin typeface="Georgia" pitchFamily="18" charset="0"/>
              </a:rPr>
              <a:t> CEC Bank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4725144"/>
            <a:ext cx="84969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 smtClean="0">
              <a:latin typeface="Georgia" pitchFamily="18" charset="0"/>
            </a:endParaRPr>
          </a:p>
          <a:p>
            <a:r>
              <a:rPr lang="en-US" sz="2000" dirty="0" err="1" smtClean="0">
                <a:latin typeface="Georgia" pitchFamily="18" charset="0"/>
              </a:rPr>
              <a:t>Bucure</a:t>
            </a:r>
            <a:r>
              <a:rPr lang="ro-RO" sz="2000" dirty="0">
                <a:latin typeface="Georgia" pitchFamily="18" charset="0"/>
              </a:rPr>
              <a:t>ş</a:t>
            </a:r>
            <a:r>
              <a:rPr lang="en-US" sz="2000" dirty="0" err="1">
                <a:latin typeface="Georgia" pitchFamily="18" charset="0"/>
              </a:rPr>
              <a:t>ti</a:t>
            </a:r>
            <a:r>
              <a:rPr lang="en-US" sz="2000" dirty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 6 Mai 2014                                                         </a:t>
            </a:r>
            <a:endParaRPr lang="en-US" sz="2000" dirty="0">
              <a:latin typeface="Georgia" pitchFamily="18" charset="0"/>
            </a:endParaRPr>
          </a:p>
          <a:p>
            <a:pPr algn="r"/>
            <a:r>
              <a:rPr lang="en-US" sz="2000" dirty="0" smtClean="0">
                <a:latin typeface="Georgia" pitchFamily="18" charset="0"/>
              </a:rPr>
              <a:t>  Dr. Radu </a:t>
            </a:r>
            <a:r>
              <a:rPr lang="en-US" sz="2000" dirty="0" err="1" smtClean="0">
                <a:latin typeface="Georgia" pitchFamily="18" charset="0"/>
              </a:rPr>
              <a:t>Gra</a:t>
            </a:r>
            <a:r>
              <a:rPr lang="ro-RO" sz="2000" dirty="0" smtClean="0">
                <a:latin typeface="Georgia" pitchFamily="18" charset="0"/>
              </a:rPr>
              <a:t>ţ</a:t>
            </a:r>
            <a:r>
              <a:rPr lang="en-US" sz="2000" dirty="0" err="1" smtClean="0">
                <a:latin typeface="Georgia" pitchFamily="18" charset="0"/>
              </a:rPr>
              <a:t>ian</a:t>
            </a: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 err="1" smtClean="0">
                <a:latin typeface="Georgia" pitchFamily="18" charset="0"/>
              </a:rPr>
              <a:t>Ghe</a:t>
            </a:r>
            <a:r>
              <a:rPr lang="ro-RO" sz="2000" dirty="0" smtClean="0">
                <a:latin typeface="Georgia" pitchFamily="18" charset="0"/>
              </a:rPr>
              <a:t>ţ</a:t>
            </a:r>
            <a:r>
              <a:rPr lang="en-US" sz="2000" dirty="0" smtClean="0">
                <a:latin typeface="Georgia" pitchFamily="18" charset="0"/>
              </a:rPr>
              <a:t>ea</a:t>
            </a:r>
          </a:p>
          <a:p>
            <a:pPr algn="ctr"/>
            <a:r>
              <a:rPr lang="en-US" sz="2000" dirty="0" smtClean="0">
                <a:latin typeface="Georgia" pitchFamily="18" charset="0"/>
              </a:rPr>
              <a:t>                                                                                          Pre</a:t>
            </a:r>
            <a:r>
              <a:rPr lang="ro-RO" sz="2000" dirty="0" smtClean="0">
                <a:latin typeface="Georgia" pitchFamily="18" charset="0"/>
              </a:rPr>
              <a:t>ş</a:t>
            </a:r>
            <a:r>
              <a:rPr lang="en-US" sz="2000" dirty="0" err="1" smtClean="0">
                <a:latin typeface="Georgia" pitchFamily="18" charset="0"/>
              </a:rPr>
              <a:t>edinte</a:t>
            </a:r>
            <a:r>
              <a:rPr lang="en-US" sz="2000" dirty="0" smtClean="0">
                <a:latin typeface="Georgia" pitchFamily="18" charset="0"/>
              </a:rPr>
              <a:t> </a:t>
            </a:r>
          </a:p>
          <a:p>
            <a:pPr algn="r"/>
            <a:endParaRPr lang="en-US" sz="2000" dirty="0">
              <a:latin typeface="Georgia" pitchFamily="18" charset="0"/>
            </a:endParaRPr>
          </a:p>
          <a:p>
            <a:endParaRPr lang="en-US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10</a:t>
            </a:fld>
            <a:endParaRPr lang="en-US"/>
          </a:p>
        </p:txBody>
      </p:sp>
      <p:sp>
        <p:nvSpPr>
          <p:cNvPr id="3" name="Rectangle 2"/>
          <p:cNvSpPr txBox="1">
            <a:spLocks/>
          </p:cNvSpPr>
          <p:nvPr/>
        </p:nvSpPr>
        <p:spPr>
          <a:xfrm>
            <a:off x="0" y="260648"/>
            <a:ext cx="9144000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Cre</a:t>
            </a:r>
            <a:r>
              <a:rPr kumimoji="0" lang="ro-RO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ş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tere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Sold </a:t>
            </a:r>
            <a:r>
              <a:rPr kumimoji="0" lang="ro-RO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Credite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CEC Bank versus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Sistem</a:t>
            </a:r>
            <a:r>
              <a:rPr kumimoji="0" lang="ro-RO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r>
              <a:rPr kumimoji="0" lang="en-US" sz="2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Bancar</a:t>
            </a:r>
            <a:endParaRPr kumimoji="0" lang="en-US" sz="25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64096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/>
          </p:cNvSpPr>
          <p:nvPr/>
        </p:nvSpPr>
        <p:spPr bwMode="auto">
          <a:xfrm>
            <a:off x="467544" y="5661248"/>
            <a:ext cx="77041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1200" dirty="0" err="1">
                <a:latin typeface="Georgia" pitchFamily="18" charset="0"/>
              </a:rPr>
              <a:t>Sursa</a:t>
            </a:r>
            <a:r>
              <a:rPr lang="en-US" sz="1200" dirty="0">
                <a:latin typeface="Georgia" pitchFamily="18" charset="0"/>
              </a:rPr>
              <a:t> </a:t>
            </a:r>
            <a:r>
              <a:rPr lang="en-US" sz="1200" dirty="0" err="1">
                <a:latin typeface="Georgia" pitchFamily="18" charset="0"/>
              </a:rPr>
              <a:t>informa</a:t>
            </a:r>
            <a:r>
              <a:rPr lang="ro-RO" sz="1200" dirty="0">
                <a:latin typeface="Georgia" pitchFamily="18" charset="0"/>
              </a:rPr>
              <a:t>ţ</a:t>
            </a:r>
            <a:r>
              <a:rPr lang="en-US" sz="1200" dirty="0" err="1">
                <a:latin typeface="Georgia" pitchFamily="18" charset="0"/>
              </a:rPr>
              <a:t>iilor</a:t>
            </a:r>
            <a:r>
              <a:rPr lang="en-US" sz="1200" dirty="0">
                <a:latin typeface="Georgia" pitchFamily="18" charset="0"/>
              </a:rPr>
              <a:t>:  date conform </a:t>
            </a:r>
            <a:r>
              <a:rPr lang="en-US" sz="1200" dirty="0" err="1">
                <a:latin typeface="Georgia" pitchFamily="18" charset="0"/>
              </a:rPr>
              <a:t>raport</a:t>
            </a:r>
            <a:r>
              <a:rPr lang="ro-RO" sz="1200" dirty="0">
                <a:latin typeface="Georgia" pitchFamily="18" charset="0"/>
              </a:rPr>
              <a:t>ă</a:t>
            </a:r>
            <a:r>
              <a:rPr lang="en-US" sz="1200" dirty="0" err="1">
                <a:latin typeface="Georgia" pitchFamily="18" charset="0"/>
              </a:rPr>
              <a:t>rii</a:t>
            </a:r>
            <a:r>
              <a:rPr lang="en-US" sz="1200" dirty="0">
                <a:latin typeface="Georgia" pitchFamily="18" charset="0"/>
              </a:rPr>
              <a:t> </a:t>
            </a:r>
            <a:r>
              <a:rPr lang="en-US" sz="1200" dirty="0" err="1">
                <a:latin typeface="Georgia" pitchFamily="18" charset="0"/>
              </a:rPr>
              <a:t>statistice</a:t>
            </a:r>
            <a:r>
              <a:rPr lang="en-US" sz="1200" dirty="0">
                <a:latin typeface="Georgia" pitchFamily="18" charset="0"/>
              </a:rPr>
              <a:t> c</a:t>
            </a:r>
            <a:r>
              <a:rPr lang="ro-RO" sz="1200" dirty="0">
                <a:latin typeface="Georgia" pitchFamily="18" charset="0"/>
              </a:rPr>
              <a:t>ă</a:t>
            </a:r>
            <a:r>
              <a:rPr lang="en-US" sz="1200" dirty="0" err="1">
                <a:latin typeface="Georgia" pitchFamily="18" charset="0"/>
              </a:rPr>
              <a:t>tre</a:t>
            </a:r>
            <a:r>
              <a:rPr lang="en-US" sz="1200" dirty="0">
                <a:latin typeface="Georgia" pitchFamily="18" charset="0"/>
              </a:rPr>
              <a:t> BNR “</a:t>
            </a:r>
            <a:r>
              <a:rPr lang="en-US" sz="1200" dirty="0" err="1">
                <a:latin typeface="Georgia" pitchFamily="18" charset="0"/>
              </a:rPr>
              <a:t>Bilan</a:t>
            </a:r>
            <a:r>
              <a:rPr lang="ro-RO" sz="1200" dirty="0">
                <a:latin typeface="Georgia" pitchFamily="18" charset="0"/>
              </a:rPr>
              <a:t>ţ</a:t>
            </a:r>
            <a:r>
              <a:rPr lang="en-US" sz="1200" dirty="0" err="1">
                <a:latin typeface="Georgia" pitchFamily="18" charset="0"/>
              </a:rPr>
              <a:t>ul</a:t>
            </a:r>
            <a:r>
              <a:rPr lang="en-US" sz="1200" dirty="0">
                <a:latin typeface="Georgia" pitchFamily="18" charset="0"/>
              </a:rPr>
              <a:t> </a:t>
            </a:r>
            <a:r>
              <a:rPr lang="en-US" sz="1200" dirty="0" err="1">
                <a:latin typeface="Georgia" pitchFamily="18" charset="0"/>
              </a:rPr>
              <a:t>Monetar</a:t>
            </a:r>
            <a:r>
              <a:rPr lang="en-US" sz="1200" dirty="0">
                <a:latin typeface="Georgia" pitchFamily="18" charset="0"/>
              </a:rPr>
              <a:t>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endParaRPr lang="ro-RO" sz="1200" dirty="0" smtClean="0"/>
          </a:p>
          <a:p>
            <a:pPr algn="r"/>
            <a:fld id="{998793DC-70F1-4084-ABB0-6FAA93AC4F93}" type="slidenum">
              <a:rPr lang="en-US" sz="1200" smtClean="0"/>
              <a:pPr algn="r"/>
              <a:t>11</a:t>
            </a:fld>
            <a:endParaRPr lang="en-US" sz="1200" dirty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733007" y="476672"/>
            <a:ext cx="7276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o-RO" sz="2000" b="1" dirty="0">
                <a:latin typeface="Georgia" pitchFamily="18" charset="0"/>
              </a:rPr>
              <a:t>PORTOFOLIUL DE </a:t>
            </a:r>
            <a:r>
              <a:rPr lang="ro-RO" sz="2000" b="1" dirty="0" smtClean="0">
                <a:latin typeface="Georgia" pitchFamily="18" charset="0"/>
              </a:rPr>
              <a:t>CREDITE</a:t>
            </a:r>
            <a:r>
              <a:rPr lang="en-US" sz="2000" b="1" dirty="0" smtClean="0">
                <a:latin typeface="Georgia" pitchFamily="18" charset="0"/>
              </a:rPr>
              <a:t>  (</a:t>
            </a:r>
            <a:r>
              <a:rPr lang="ro-RO" sz="2000" b="1" dirty="0" smtClean="0">
                <a:latin typeface="Georgia" pitchFamily="18" charset="0"/>
              </a:rPr>
              <a:t>Dec</a:t>
            </a:r>
            <a:r>
              <a:rPr lang="en-US" sz="2000" b="1" dirty="0" smtClean="0">
                <a:latin typeface="Georgia" pitchFamily="18" charset="0"/>
              </a:rPr>
              <a:t> 201</a:t>
            </a:r>
            <a:r>
              <a:rPr lang="ro-RO" sz="2000" b="1" dirty="0" smtClean="0">
                <a:latin typeface="Georgia" pitchFamily="18" charset="0"/>
              </a:rPr>
              <a:t>3</a:t>
            </a:r>
            <a:r>
              <a:rPr lang="en-US" sz="2000" b="1" dirty="0" smtClean="0">
                <a:latin typeface="Georgia" pitchFamily="18" charset="0"/>
              </a:rPr>
              <a:t> </a:t>
            </a:r>
            <a:r>
              <a:rPr lang="en-US" sz="2000" b="1" dirty="0" err="1" smtClean="0">
                <a:latin typeface="Georgia" pitchFamily="18" charset="0"/>
              </a:rPr>
              <a:t>vs</a:t>
            </a:r>
            <a:r>
              <a:rPr lang="en-US" sz="2000" b="1" dirty="0" smtClean="0">
                <a:latin typeface="Georgia" pitchFamily="18" charset="0"/>
              </a:rPr>
              <a:t> Dec 2012)</a:t>
            </a:r>
            <a:endParaRPr lang="ro-RO" sz="2000" b="1" dirty="0">
              <a:latin typeface="Georgia" pitchFamily="18" charset="0"/>
            </a:endParaRP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1763688" y="980728"/>
            <a:ext cx="5184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o-RO" sz="1600" b="1" dirty="0">
                <a:latin typeface="Georgia" pitchFamily="18" charset="0"/>
              </a:rPr>
              <a:t>Total credite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en-US" sz="1600" b="1" dirty="0" err="1">
                <a:latin typeface="Georgia" pitchFamily="18" charset="0"/>
              </a:rPr>
              <a:t>Decembrie</a:t>
            </a:r>
            <a:r>
              <a:rPr lang="ro-RO" sz="1600" b="1" dirty="0">
                <a:latin typeface="Georgia" pitchFamily="18" charset="0"/>
              </a:rPr>
              <a:t> </a:t>
            </a:r>
            <a:r>
              <a:rPr lang="en-US" sz="1600" b="1" dirty="0" smtClean="0">
                <a:latin typeface="Georgia" pitchFamily="18" charset="0"/>
              </a:rPr>
              <a:t>2013</a:t>
            </a:r>
            <a:r>
              <a:rPr lang="ro-RO" sz="1600" b="1" dirty="0" smtClean="0">
                <a:latin typeface="Georgia" pitchFamily="18" charset="0"/>
              </a:rPr>
              <a:t>: </a:t>
            </a:r>
            <a:r>
              <a:rPr lang="en-US" sz="1600" b="1" dirty="0" smtClean="0">
                <a:latin typeface="Georgia" pitchFamily="18" charset="0"/>
              </a:rPr>
              <a:t>12.266,5</a:t>
            </a:r>
            <a:r>
              <a:rPr lang="ro-RO" sz="1600" b="1" dirty="0" smtClean="0">
                <a:latin typeface="Georgia" pitchFamily="18" charset="0"/>
              </a:rPr>
              <a:t> </a:t>
            </a:r>
            <a:r>
              <a:rPr lang="ro-RO" sz="1600" b="1" dirty="0">
                <a:latin typeface="Georgia" pitchFamily="18" charset="0"/>
              </a:rPr>
              <a:t>mil.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ro-RO" sz="1600" b="1" dirty="0">
                <a:latin typeface="Georgia" pitchFamily="18" charset="0"/>
              </a:rPr>
              <a:t>lei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211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051720" y="3573016"/>
            <a:ext cx="4801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o-RO" sz="1600" b="1" dirty="0">
                <a:latin typeface="Georgia" pitchFamily="18" charset="0"/>
              </a:rPr>
              <a:t>Total credite </a:t>
            </a:r>
            <a:r>
              <a:rPr lang="en-US" sz="1600" b="1" dirty="0">
                <a:latin typeface="Georgia" pitchFamily="18" charset="0"/>
              </a:rPr>
              <a:t>D</a:t>
            </a:r>
            <a:r>
              <a:rPr lang="ro-RO" sz="1600" b="1" dirty="0">
                <a:latin typeface="Georgia" pitchFamily="18" charset="0"/>
              </a:rPr>
              <a:t>ecembrie </a:t>
            </a:r>
            <a:r>
              <a:rPr lang="ro-RO" sz="1600" b="1" dirty="0" smtClean="0">
                <a:latin typeface="Georgia" pitchFamily="18" charset="0"/>
              </a:rPr>
              <a:t>20</a:t>
            </a:r>
            <a:r>
              <a:rPr lang="en-US" sz="1600" b="1" dirty="0" smtClean="0">
                <a:latin typeface="Georgia" pitchFamily="18" charset="0"/>
              </a:rPr>
              <a:t>12</a:t>
            </a:r>
            <a:r>
              <a:rPr lang="ro-RO" sz="1600" b="1" dirty="0" smtClean="0">
                <a:latin typeface="Georgia" pitchFamily="18" charset="0"/>
              </a:rPr>
              <a:t>: </a:t>
            </a:r>
            <a:r>
              <a:rPr lang="en-US" sz="1600" b="1" dirty="0" smtClean="0">
                <a:latin typeface="Georgia" pitchFamily="18" charset="0"/>
              </a:rPr>
              <a:t>11.933 </a:t>
            </a:r>
            <a:r>
              <a:rPr lang="ro-RO" sz="1600" b="1" dirty="0" smtClean="0">
                <a:latin typeface="Georgia" pitchFamily="18" charset="0"/>
              </a:rPr>
              <a:t>mil.lei</a:t>
            </a:r>
            <a:endParaRPr lang="ro-RO" sz="1600" b="1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8964489" cy="202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12</a:t>
            </a:fld>
            <a:endParaRPr lang="en-US"/>
          </a:p>
        </p:txBody>
      </p:sp>
      <p:sp>
        <p:nvSpPr>
          <p:cNvPr id="3" name="Text Box 24"/>
          <p:cNvSpPr txBox="1">
            <a:spLocks noChangeArrowheads="1"/>
          </p:cNvSpPr>
          <p:nvPr/>
        </p:nvSpPr>
        <p:spPr bwMode="auto">
          <a:xfrm>
            <a:off x="1048944" y="333375"/>
            <a:ext cx="72715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o-RO" sz="2000" b="1" dirty="0">
                <a:latin typeface="Georgia" pitchFamily="18" charset="0"/>
              </a:rPr>
              <a:t>PORTOFOLIUL DE CREDITE</a:t>
            </a:r>
            <a:r>
              <a:rPr lang="en-US" sz="2000" b="1" dirty="0">
                <a:latin typeface="Georgia" pitchFamily="18" charset="0"/>
              </a:rPr>
              <a:t> </a:t>
            </a:r>
            <a:r>
              <a:rPr lang="en-US" sz="2000" b="1" dirty="0" smtClean="0">
                <a:latin typeface="Georgia" pitchFamily="18" charset="0"/>
              </a:rPr>
              <a:t> (</a:t>
            </a:r>
            <a:r>
              <a:rPr lang="ro-RO" sz="2000" b="1" dirty="0" smtClean="0">
                <a:latin typeface="Georgia" pitchFamily="18" charset="0"/>
              </a:rPr>
              <a:t>Dec</a:t>
            </a:r>
            <a:r>
              <a:rPr lang="en-US" sz="2000" b="1" dirty="0" smtClean="0">
                <a:latin typeface="Georgia" pitchFamily="18" charset="0"/>
              </a:rPr>
              <a:t> 201</a:t>
            </a:r>
            <a:r>
              <a:rPr lang="ro-RO" sz="2000" b="1" dirty="0" smtClean="0">
                <a:latin typeface="Georgia" pitchFamily="18" charset="0"/>
              </a:rPr>
              <a:t>3</a:t>
            </a:r>
            <a:r>
              <a:rPr lang="en-US" sz="2000" b="1" dirty="0" smtClean="0">
                <a:latin typeface="Georgia" pitchFamily="18" charset="0"/>
              </a:rPr>
              <a:t> </a:t>
            </a:r>
            <a:r>
              <a:rPr lang="en-US" sz="2000" b="1" dirty="0" err="1" smtClean="0">
                <a:latin typeface="Georgia" pitchFamily="18" charset="0"/>
              </a:rPr>
              <a:t>vs</a:t>
            </a:r>
            <a:r>
              <a:rPr lang="en-US" sz="2000" b="1" dirty="0" smtClean="0">
                <a:latin typeface="Georgia" pitchFamily="18" charset="0"/>
              </a:rPr>
              <a:t> Dec 2006)</a:t>
            </a:r>
            <a:endParaRPr lang="ro-RO" sz="2000" b="1" dirty="0">
              <a:latin typeface="Georgia" pitchFamily="18" charset="0"/>
            </a:endParaRPr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 flipV="1">
            <a:off x="179512" y="3716338"/>
            <a:ext cx="8964488" cy="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1979712" y="836712"/>
            <a:ext cx="51847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o-RO" sz="1600" b="1" dirty="0">
                <a:latin typeface="Georgia" pitchFamily="18" charset="0"/>
              </a:rPr>
              <a:t>Total credite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en-US" sz="1600" b="1" dirty="0" err="1">
                <a:latin typeface="Georgia" pitchFamily="18" charset="0"/>
              </a:rPr>
              <a:t>Decembrie</a:t>
            </a:r>
            <a:r>
              <a:rPr lang="ro-RO" sz="1600" b="1" dirty="0">
                <a:latin typeface="Georgia" pitchFamily="18" charset="0"/>
              </a:rPr>
              <a:t> </a:t>
            </a:r>
            <a:r>
              <a:rPr lang="en-US" sz="1600" b="1" dirty="0" smtClean="0">
                <a:latin typeface="Georgia" pitchFamily="18" charset="0"/>
              </a:rPr>
              <a:t>2013</a:t>
            </a:r>
            <a:r>
              <a:rPr lang="ro-RO" sz="1600" b="1" dirty="0" smtClean="0">
                <a:latin typeface="Georgia" pitchFamily="18" charset="0"/>
              </a:rPr>
              <a:t>: </a:t>
            </a:r>
            <a:r>
              <a:rPr lang="en-US" sz="1600" b="1" dirty="0" smtClean="0">
                <a:latin typeface="Georgia" pitchFamily="18" charset="0"/>
              </a:rPr>
              <a:t>12.266,5</a:t>
            </a:r>
            <a:r>
              <a:rPr lang="ro-RO" sz="1600" b="1" dirty="0" smtClean="0">
                <a:latin typeface="Georgia" pitchFamily="18" charset="0"/>
              </a:rPr>
              <a:t> </a:t>
            </a:r>
            <a:r>
              <a:rPr lang="ro-RO" sz="1600" b="1" dirty="0">
                <a:latin typeface="Georgia" pitchFamily="18" charset="0"/>
              </a:rPr>
              <a:t>mil.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ro-RO" sz="1600" b="1" dirty="0">
                <a:latin typeface="Georgia" pitchFamily="18" charset="0"/>
              </a:rPr>
              <a:t>lei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77072"/>
            <a:ext cx="85689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051720" y="3717032"/>
            <a:ext cx="47596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o-RO" sz="1600" b="1" dirty="0">
                <a:latin typeface="Georgia" pitchFamily="18" charset="0"/>
              </a:rPr>
              <a:t>Total credite </a:t>
            </a:r>
            <a:r>
              <a:rPr lang="en-US" sz="1600" b="1" dirty="0">
                <a:latin typeface="Georgia" pitchFamily="18" charset="0"/>
              </a:rPr>
              <a:t>D</a:t>
            </a:r>
            <a:r>
              <a:rPr lang="ro-RO" sz="1600" b="1" dirty="0">
                <a:latin typeface="Georgia" pitchFamily="18" charset="0"/>
              </a:rPr>
              <a:t>ecembrie 2006: 3</a:t>
            </a:r>
            <a:r>
              <a:rPr lang="en-US" sz="1600" b="1" dirty="0">
                <a:latin typeface="Georgia" pitchFamily="18" charset="0"/>
              </a:rPr>
              <a:t>.</a:t>
            </a:r>
            <a:r>
              <a:rPr lang="ro-RO" sz="1600" b="1" dirty="0">
                <a:latin typeface="Georgia" pitchFamily="18" charset="0"/>
              </a:rPr>
              <a:t>210 mil.lei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84784"/>
            <a:ext cx="9144000" cy="211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809625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332656"/>
            <a:ext cx="6712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0000"/>
                </a:solidFill>
                <a:latin typeface="Georgia" pitchFamily="18" charset="0"/>
                <a:cs typeface="Arial"/>
              </a:rPr>
              <a:t>Credite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 PJ </a:t>
            </a:r>
            <a:r>
              <a:rPr lang="en-US" sz="1600" b="1" dirty="0" err="1" smtClean="0">
                <a:solidFill>
                  <a:srgbClr val="FF0000"/>
                </a:solidFill>
                <a:latin typeface="Georgia" pitchFamily="18" charset="0"/>
                <a:cs typeface="Arial"/>
              </a:rPr>
              <a:t>noi</a:t>
            </a:r>
            <a:r>
              <a:rPr lang="en-US" sz="1600" b="1" dirty="0" smtClean="0">
                <a:solidFill>
                  <a:srgbClr val="FF0000"/>
                </a:solidFill>
                <a:latin typeface="Georgia" pitchFamily="18" charset="0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Georgia" pitchFamily="18" charset="0"/>
                <a:cs typeface="Arial"/>
              </a:rPr>
              <a:t>acordate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 </a:t>
            </a:r>
            <a:r>
              <a:rPr lang="ro-RO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î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n </a:t>
            </a:r>
            <a:r>
              <a:rPr lang="en-US" sz="1600" b="1" dirty="0" err="1" smtClean="0">
                <a:solidFill>
                  <a:srgbClr val="000000"/>
                </a:solidFill>
                <a:latin typeface="Georgia" pitchFamily="18" charset="0"/>
                <a:cs typeface="Arial"/>
              </a:rPr>
              <a:t>perioada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: 01.01.201</a:t>
            </a:r>
            <a:r>
              <a:rPr lang="ro-RO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3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 - </a:t>
            </a:r>
            <a:r>
              <a:rPr lang="ro-RO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31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.</a:t>
            </a:r>
            <a:r>
              <a:rPr lang="ro-RO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2.201</a:t>
            </a:r>
            <a:r>
              <a:rPr lang="ro-RO" sz="1600" b="1" dirty="0" smtClean="0">
                <a:solidFill>
                  <a:srgbClr val="000000"/>
                </a:solidFill>
                <a:latin typeface="Georgia" pitchFamily="18" charset="0"/>
                <a:cs typeface="Arial"/>
              </a:rPr>
              <a:t>3</a:t>
            </a:r>
            <a:endParaRPr lang="en-US" sz="1600" b="1" dirty="0" smtClean="0">
              <a:solidFill>
                <a:srgbClr val="000000"/>
              </a:solidFill>
              <a:latin typeface="Georgia" pitchFamily="18" charset="0"/>
              <a:cs typeface="Arial"/>
            </a:endParaRPr>
          </a:p>
          <a:p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411760" y="980728"/>
            <a:ext cx="4392488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                                - </a:t>
            </a:r>
            <a:r>
              <a:rPr lang="en-US" sz="1200" b="1" dirty="0" err="1" smtClean="0">
                <a:latin typeface="Georgia" pitchFamily="18" charset="0"/>
                <a:cs typeface="Arial" pitchFamily="34" charset="0"/>
              </a:rPr>
              <a:t>Valoare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: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   27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27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,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2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mil.lei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                                -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Num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ă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r :   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21.349</a:t>
            </a:r>
            <a:r>
              <a:rPr lang="en-US" sz="1200" b="1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Georgia" pitchFamily="18" charset="0"/>
                <a:cs typeface="Arial" pitchFamily="34" charset="0"/>
              </a:rPr>
              <a:t>buc</a:t>
            </a:r>
            <a:r>
              <a:rPr lang="ro-RO" sz="1200" b="1" dirty="0" smtClean="0">
                <a:latin typeface="Georgia" pitchFamily="18" charset="0"/>
                <a:cs typeface="Arial" pitchFamily="34" charset="0"/>
              </a:rPr>
              <a:t>ăț</a:t>
            </a:r>
            <a:r>
              <a:rPr lang="en-US" sz="1200" b="1" dirty="0" err="1" smtClean="0">
                <a:latin typeface="Georgia" pitchFamily="18" charset="0"/>
                <a:cs typeface="Arial" pitchFamily="34" charset="0"/>
              </a:rPr>
              <a:t>i</a:t>
            </a:r>
            <a:endParaRPr lang="en-US" sz="1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0" y="260648"/>
          <a:ext cx="9191625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452320" y="6356350"/>
            <a:ext cx="123448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endParaRPr lang="ro-RO" sz="1200" dirty="0" smtClean="0"/>
          </a:p>
          <a:p>
            <a:pPr algn="r">
              <a:defRPr/>
            </a:pPr>
            <a:fld id="{15DCEF88-4625-4038-A2B5-0A75D0E0FE61}" type="slidenum">
              <a:rPr lang="en-US" sz="1200" smtClean="0"/>
              <a:pPr algn="r">
                <a:defRPr/>
              </a:pPr>
              <a:t>15</a:t>
            </a:fld>
            <a:endParaRPr lang="en-US" sz="1200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-23812" y="260648"/>
          <a:ext cx="9191625" cy="596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836712"/>
            <a:ext cx="8424863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0"/>
              </a:spcBef>
            </a:pPr>
            <a:r>
              <a:rPr lang="en-US" sz="2000" dirty="0">
                <a:latin typeface="Georgia" pitchFamily="18" charset="0"/>
              </a:rPr>
              <a:t>			</a:t>
            </a:r>
            <a:r>
              <a:rPr lang="en-US" sz="2000" b="1" dirty="0">
                <a:latin typeface="Georgia" pitchFamily="18" charset="0"/>
              </a:rPr>
              <a:t>			           </a:t>
            </a:r>
            <a:r>
              <a:rPr lang="en-US" sz="1600" b="1" dirty="0">
                <a:latin typeface="Georgia" pitchFamily="18" charset="0"/>
              </a:rPr>
              <a:t>- mil lei -</a:t>
            </a: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latin typeface="Georgia" pitchFamily="18" charset="0"/>
              </a:rPr>
              <a:t>	</a:t>
            </a:r>
            <a:r>
              <a:rPr lang="en-US" sz="1600" b="1" dirty="0">
                <a:latin typeface="Georgia" pitchFamily="18" charset="0"/>
              </a:rPr>
              <a:t>			</a:t>
            </a:r>
            <a:r>
              <a:rPr lang="en-US" sz="1600" b="1" dirty="0" err="1" smtClean="0">
                <a:latin typeface="Georgia" pitchFamily="18" charset="0"/>
              </a:rPr>
              <a:t>Nr.credit</a:t>
            </a:r>
            <a:r>
              <a:rPr lang="ro-RO" sz="1600" b="1" dirty="0" smtClean="0">
                <a:latin typeface="Georgia" pitchFamily="18" charset="0"/>
              </a:rPr>
              <a:t>e            </a:t>
            </a:r>
            <a:r>
              <a:rPr lang="en-US" sz="1600" b="1" dirty="0" smtClean="0">
                <a:latin typeface="Georgia" pitchFamily="18" charset="0"/>
              </a:rPr>
              <a:t>        </a:t>
            </a:r>
            <a:r>
              <a:rPr lang="en-US" sz="1600" b="1" dirty="0" err="1">
                <a:latin typeface="Georgia" pitchFamily="18" charset="0"/>
              </a:rPr>
              <a:t>Valoare</a:t>
            </a:r>
            <a:r>
              <a:rPr lang="en-US" sz="1600" b="1" dirty="0">
                <a:latin typeface="Georgia" pitchFamily="18" charset="0"/>
              </a:rPr>
              <a:t> grant</a:t>
            </a:r>
          </a:p>
          <a:p>
            <a:pPr algn="just">
              <a:lnSpc>
                <a:spcPct val="50000"/>
              </a:lnSpc>
              <a:spcBef>
                <a:spcPct val="50000"/>
              </a:spcBef>
            </a:pPr>
            <a:r>
              <a:rPr lang="en-US" sz="1600" b="1" dirty="0">
                <a:latin typeface="Georgia" pitchFamily="18" charset="0"/>
              </a:rPr>
              <a:t>				</a:t>
            </a:r>
            <a:r>
              <a:rPr lang="en-US" sz="1600" b="1" dirty="0" err="1">
                <a:latin typeface="Georgia" pitchFamily="18" charset="0"/>
              </a:rPr>
              <a:t>aprobate</a:t>
            </a:r>
            <a:r>
              <a:rPr lang="en-US" sz="1600" b="1" dirty="0">
                <a:latin typeface="Georgia" pitchFamily="18" charset="0"/>
              </a:rPr>
              <a:t>					</a:t>
            </a:r>
          </a:p>
          <a:p>
            <a:pPr>
              <a:spcBef>
                <a:spcPct val="100000"/>
              </a:spcBef>
            </a:pPr>
            <a:r>
              <a:rPr lang="en-US" sz="1600" b="1" dirty="0" err="1">
                <a:latin typeface="Georgia" pitchFamily="18" charset="0"/>
              </a:rPr>
              <a:t>Credite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en-US" sz="1600" b="1" dirty="0" err="1">
                <a:latin typeface="Georgia" pitchFamily="18" charset="0"/>
              </a:rPr>
              <a:t>Fonduri</a:t>
            </a:r>
            <a:r>
              <a:rPr lang="en-US" sz="1600" b="1" dirty="0">
                <a:latin typeface="Georgia" pitchFamily="18" charset="0"/>
              </a:rPr>
              <a:t> </a:t>
            </a:r>
            <a:r>
              <a:rPr lang="en-US" sz="1600" b="1" dirty="0" err="1">
                <a:latin typeface="Georgia" pitchFamily="18" charset="0"/>
              </a:rPr>
              <a:t>Europene</a:t>
            </a:r>
            <a:r>
              <a:rPr lang="en-US" sz="1600" b="1" dirty="0">
                <a:latin typeface="Georgia" pitchFamily="18" charset="0"/>
              </a:rPr>
              <a:t>	     </a:t>
            </a:r>
            <a:r>
              <a:rPr lang="ro-RO" sz="1600" b="1" dirty="0" smtClean="0">
                <a:latin typeface="Georgia" pitchFamily="18" charset="0"/>
              </a:rPr>
              <a:t>21</a:t>
            </a:r>
            <a:r>
              <a:rPr lang="en-US" sz="1600" b="1" dirty="0" smtClean="0">
                <a:latin typeface="Georgia" pitchFamily="18" charset="0"/>
              </a:rPr>
              <a:t>.</a:t>
            </a:r>
            <a:r>
              <a:rPr lang="ro-RO" sz="1600" b="1" dirty="0" smtClean="0">
                <a:latin typeface="Georgia" pitchFamily="18" charset="0"/>
              </a:rPr>
              <a:t>886</a:t>
            </a:r>
            <a:r>
              <a:rPr lang="en-US" sz="1600" b="1" dirty="0">
                <a:latin typeface="Georgia" pitchFamily="18" charset="0"/>
              </a:rPr>
              <a:t>	</a:t>
            </a:r>
            <a:r>
              <a:rPr lang="en-US" sz="1600" b="1" dirty="0" smtClean="0">
                <a:latin typeface="Georgia" pitchFamily="18" charset="0"/>
              </a:rPr>
              <a:t>             </a:t>
            </a:r>
            <a:r>
              <a:rPr lang="ro-RO" sz="1600" b="1" dirty="0" smtClean="0">
                <a:latin typeface="Georgia" pitchFamily="18" charset="0"/>
              </a:rPr>
              <a:t>7</a:t>
            </a:r>
            <a:r>
              <a:rPr lang="en-US" sz="1600" b="1" dirty="0" smtClean="0">
                <a:latin typeface="Georgia" pitchFamily="18" charset="0"/>
              </a:rPr>
              <a:t>.</a:t>
            </a:r>
            <a:r>
              <a:rPr lang="ro-RO" sz="1600" b="1" dirty="0" smtClean="0">
                <a:latin typeface="Georgia" pitchFamily="18" charset="0"/>
              </a:rPr>
              <a:t>279</a:t>
            </a:r>
            <a:r>
              <a:rPr lang="en-US" sz="1600" b="1" dirty="0" smtClean="0">
                <a:latin typeface="Georgia" pitchFamily="18" charset="0"/>
              </a:rPr>
              <a:t>,</a:t>
            </a:r>
            <a:r>
              <a:rPr lang="ro-RO" sz="1600" b="1" dirty="0" smtClean="0">
                <a:latin typeface="Georgia" pitchFamily="18" charset="0"/>
              </a:rPr>
              <a:t>5</a:t>
            </a:r>
            <a:endParaRPr lang="en-US" sz="1600" b="1" dirty="0">
              <a:latin typeface="Georgia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528" y="3356992"/>
            <a:ext cx="84963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it-IT" dirty="0">
                <a:latin typeface="Georgia" pitchFamily="18" charset="0"/>
              </a:rPr>
              <a:t>Banca a finan</a:t>
            </a:r>
            <a:r>
              <a:rPr lang="ro-RO" dirty="0">
                <a:latin typeface="Georgia" pitchFamily="18" charset="0"/>
              </a:rPr>
              <a:t>ţ</a:t>
            </a:r>
            <a:r>
              <a:rPr lang="it-IT" dirty="0">
                <a:latin typeface="Georgia" pitchFamily="18" charset="0"/>
              </a:rPr>
              <a:t>at p</a:t>
            </a:r>
            <a:r>
              <a:rPr lang="ro-RO" dirty="0">
                <a:latin typeface="Georgia" pitchFamily="18" charset="0"/>
              </a:rPr>
              <a:t>â</a:t>
            </a:r>
            <a:r>
              <a:rPr lang="it-IT" dirty="0">
                <a:latin typeface="Georgia" pitchFamily="18" charset="0"/>
              </a:rPr>
              <a:t>n</a:t>
            </a:r>
            <a:r>
              <a:rPr lang="ro-RO" dirty="0">
                <a:latin typeface="Georgia" pitchFamily="18" charset="0"/>
              </a:rPr>
              <a:t>ă</a:t>
            </a:r>
            <a:r>
              <a:rPr lang="it-IT" dirty="0">
                <a:latin typeface="Georgia" pitchFamily="18" charset="0"/>
              </a:rPr>
              <a:t> la sf</a:t>
            </a:r>
            <a:r>
              <a:rPr lang="ro-RO" dirty="0">
                <a:latin typeface="Georgia" pitchFamily="18" charset="0"/>
              </a:rPr>
              <a:t>â</a:t>
            </a:r>
            <a:r>
              <a:rPr lang="it-IT" dirty="0">
                <a:latin typeface="Georgia" pitchFamily="18" charset="0"/>
              </a:rPr>
              <a:t>r</a:t>
            </a:r>
            <a:r>
              <a:rPr lang="ro-RO" dirty="0">
                <a:latin typeface="Georgia" pitchFamily="18" charset="0"/>
              </a:rPr>
              <a:t>ş</a:t>
            </a:r>
            <a:r>
              <a:rPr lang="it-IT" dirty="0">
                <a:latin typeface="Georgia" pitchFamily="18" charset="0"/>
              </a:rPr>
              <a:t>itul anului </a:t>
            </a:r>
            <a:r>
              <a:rPr lang="it-IT" dirty="0" smtClean="0">
                <a:latin typeface="Georgia" pitchFamily="18" charset="0"/>
              </a:rPr>
              <a:t>201</a:t>
            </a:r>
            <a:r>
              <a:rPr lang="ro-RO" dirty="0" smtClean="0">
                <a:latin typeface="Georgia" pitchFamily="18" charset="0"/>
              </a:rPr>
              <a:t>3</a:t>
            </a:r>
            <a:r>
              <a:rPr lang="it-IT" dirty="0" smtClean="0">
                <a:latin typeface="Georgia" pitchFamily="18" charset="0"/>
              </a:rPr>
              <a:t>,</a:t>
            </a:r>
            <a:r>
              <a:rPr lang="ro-RO" dirty="0" smtClean="0">
                <a:latin typeface="Georgia" pitchFamily="18" charset="0"/>
              </a:rPr>
              <a:t> 21.886</a:t>
            </a:r>
            <a:r>
              <a:rPr lang="it-IT" dirty="0" smtClean="0">
                <a:latin typeface="Georgia" pitchFamily="18" charset="0"/>
              </a:rPr>
              <a:t> </a:t>
            </a:r>
            <a:r>
              <a:rPr lang="it-IT" dirty="0">
                <a:latin typeface="Georgia" pitchFamily="18" charset="0"/>
              </a:rPr>
              <a:t>proiecte eligibile pentru accesarea Fondurilor Europene pentru care valoarea </a:t>
            </a:r>
            <a:r>
              <a:rPr lang="ro-RO" dirty="0">
                <a:latin typeface="Georgia" pitchFamily="18" charset="0"/>
              </a:rPr>
              <a:t>î</a:t>
            </a:r>
            <a:r>
              <a:rPr lang="it-IT" dirty="0">
                <a:latin typeface="Georgia" pitchFamily="18" charset="0"/>
              </a:rPr>
              <a:t>nsumat</a:t>
            </a:r>
            <a:r>
              <a:rPr lang="ro-RO" dirty="0">
                <a:latin typeface="Georgia" pitchFamily="18" charset="0"/>
              </a:rPr>
              <a:t>ă</a:t>
            </a:r>
            <a:r>
              <a:rPr lang="it-IT" dirty="0">
                <a:latin typeface="Georgia" pitchFamily="18" charset="0"/>
              </a:rPr>
              <a:t> a granturilor se ridic</a:t>
            </a:r>
            <a:r>
              <a:rPr lang="ro-RO" dirty="0">
                <a:latin typeface="Georgia" pitchFamily="18" charset="0"/>
              </a:rPr>
              <a:t>ă</a:t>
            </a:r>
            <a:r>
              <a:rPr lang="it-IT" dirty="0">
                <a:latin typeface="Georgia" pitchFamily="18" charset="0"/>
              </a:rPr>
              <a:t> la peste </a:t>
            </a:r>
            <a:r>
              <a:rPr lang="ro-RO" dirty="0" smtClean="0">
                <a:latin typeface="Georgia" pitchFamily="18" charset="0"/>
              </a:rPr>
              <a:t>7.279,5</a:t>
            </a:r>
            <a:r>
              <a:rPr lang="it-IT" dirty="0" smtClean="0">
                <a:latin typeface="Georgia" pitchFamily="18" charset="0"/>
              </a:rPr>
              <a:t> </a:t>
            </a:r>
            <a:r>
              <a:rPr lang="it-IT" dirty="0">
                <a:latin typeface="Georgia" pitchFamily="18" charset="0"/>
              </a:rPr>
              <a:t>milioane lei.</a:t>
            </a:r>
          </a:p>
          <a:p>
            <a:pPr algn="just" eaLnBrk="0" hangingPunct="0"/>
            <a:endParaRPr lang="it-IT" dirty="0">
              <a:latin typeface="Georgia" pitchFamily="18" charset="0"/>
            </a:endParaRPr>
          </a:p>
          <a:p>
            <a:pPr algn="just" eaLnBrk="0" hangingPunct="0"/>
            <a:r>
              <a:rPr lang="it-IT" dirty="0">
                <a:latin typeface="Georgia" pitchFamily="18" charset="0"/>
              </a:rPr>
              <a:t>De asemenea, din surse BERD, Banca a fina</a:t>
            </a:r>
            <a:r>
              <a:rPr lang="ro-RO" dirty="0">
                <a:latin typeface="Georgia" pitchFamily="18" charset="0"/>
              </a:rPr>
              <a:t>nţ</a:t>
            </a:r>
            <a:r>
              <a:rPr lang="it-IT" dirty="0">
                <a:latin typeface="Georgia" pitchFamily="18" charset="0"/>
              </a:rPr>
              <a:t>at p</a:t>
            </a:r>
            <a:r>
              <a:rPr lang="ro-RO" dirty="0">
                <a:latin typeface="Georgia" pitchFamily="18" charset="0"/>
              </a:rPr>
              <a:t>â</a:t>
            </a:r>
            <a:r>
              <a:rPr lang="it-IT" dirty="0">
                <a:latin typeface="Georgia" pitchFamily="18" charset="0"/>
              </a:rPr>
              <a:t>n</a:t>
            </a:r>
            <a:r>
              <a:rPr lang="ro-RO" dirty="0">
                <a:latin typeface="Georgia" pitchFamily="18" charset="0"/>
              </a:rPr>
              <a:t>ă</a:t>
            </a:r>
            <a:r>
              <a:rPr lang="it-IT" dirty="0">
                <a:latin typeface="Georgia" pitchFamily="18" charset="0"/>
              </a:rPr>
              <a:t> la sf</a:t>
            </a:r>
            <a:r>
              <a:rPr lang="ro-RO" dirty="0">
                <a:latin typeface="Georgia" pitchFamily="18" charset="0"/>
              </a:rPr>
              <a:t>â</a:t>
            </a:r>
            <a:r>
              <a:rPr lang="it-IT" dirty="0">
                <a:latin typeface="Georgia" pitchFamily="18" charset="0"/>
              </a:rPr>
              <a:t>r</a:t>
            </a:r>
            <a:r>
              <a:rPr lang="ro-RO" dirty="0">
                <a:latin typeface="Georgia" pitchFamily="18" charset="0"/>
              </a:rPr>
              <a:t>ş</a:t>
            </a:r>
            <a:r>
              <a:rPr lang="it-IT" dirty="0">
                <a:latin typeface="Georgia" pitchFamily="18" charset="0"/>
              </a:rPr>
              <a:t>itul anului </a:t>
            </a:r>
            <a:r>
              <a:rPr lang="it-IT" dirty="0" smtClean="0">
                <a:latin typeface="Georgia" pitchFamily="18" charset="0"/>
              </a:rPr>
              <a:t>201</a:t>
            </a:r>
            <a:r>
              <a:rPr lang="ro-RO" dirty="0" smtClean="0">
                <a:latin typeface="Georgia" pitchFamily="18" charset="0"/>
              </a:rPr>
              <a:t>3</a:t>
            </a:r>
            <a:r>
              <a:rPr lang="it-IT" dirty="0" smtClean="0">
                <a:latin typeface="Georgia" pitchFamily="18" charset="0"/>
              </a:rPr>
              <a:t>, 531 </a:t>
            </a:r>
            <a:r>
              <a:rPr lang="it-IT" dirty="0">
                <a:latin typeface="Georgia" pitchFamily="18" charset="0"/>
              </a:rPr>
              <a:t>credite (linia pentru IMM-uri, linia pentru mediul rural, linia pentru eficientizarea energiei) </a:t>
            </a:r>
            <a:r>
              <a:rPr lang="ro-RO" dirty="0">
                <a:latin typeface="Georgia" pitchFamily="18" charset="0"/>
              </a:rPr>
              <a:t>î</a:t>
            </a:r>
            <a:r>
              <a:rPr lang="it-IT" dirty="0">
                <a:latin typeface="Georgia" pitchFamily="18" charset="0"/>
              </a:rPr>
              <a:t>n sum</a:t>
            </a:r>
            <a:r>
              <a:rPr lang="ro-RO" dirty="0">
                <a:latin typeface="Georgia" pitchFamily="18" charset="0"/>
              </a:rPr>
              <a:t>ă</a:t>
            </a:r>
            <a:r>
              <a:rPr lang="it-IT" dirty="0">
                <a:latin typeface="Georgia" pitchFamily="18" charset="0"/>
              </a:rPr>
              <a:t> de aprox. </a:t>
            </a:r>
            <a:r>
              <a:rPr lang="it-IT" dirty="0" smtClean="0">
                <a:latin typeface="Georgia" pitchFamily="18" charset="0"/>
              </a:rPr>
              <a:t>12</a:t>
            </a:r>
            <a:r>
              <a:rPr lang="ro-RO" dirty="0" smtClean="0">
                <a:latin typeface="Georgia" pitchFamily="18" charset="0"/>
              </a:rPr>
              <a:t>0,1</a:t>
            </a:r>
            <a:r>
              <a:rPr lang="it-IT" dirty="0" smtClean="0">
                <a:latin typeface="Georgia" pitchFamily="18" charset="0"/>
              </a:rPr>
              <a:t> </a:t>
            </a:r>
            <a:r>
              <a:rPr lang="it-IT" dirty="0">
                <a:latin typeface="Georgia" pitchFamily="18" charset="0"/>
              </a:rPr>
              <a:t>milioane lei.</a:t>
            </a:r>
            <a:endParaRPr lang="en-US" dirty="0">
              <a:latin typeface="Georgia" pitchFamily="18" charset="0"/>
            </a:endParaRPr>
          </a:p>
          <a:p>
            <a:pPr algn="l" eaLnBrk="0" hangingPunct="0"/>
            <a:endParaRPr lang="ro-RO" dirty="0">
              <a:latin typeface="Georgi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227817"/>
            <a:ext cx="85328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Credite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Fonduri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Europene</a:t>
            </a:r>
            <a:endParaRPr lang="ro-RO" sz="2800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17</a:t>
            </a:fld>
            <a:endParaRPr lang="en-US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23528" y="404664"/>
            <a:ext cx="8532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dirty="0" err="1">
                <a:latin typeface="Georgia" pitchFamily="18" charset="0"/>
              </a:rPr>
              <a:t>Restructurarea</a:t>
            </a:r>
            <a:r>
              <a:rPr lang="en-US" sz="3200" dirty="0">
                <a:latin typeface="Georgia" pitchFamily="18" charset="0"/>
              </a:rPr>
              <a:t> </a:t>
            </a:r>
            <a:r>
              <a:rPr lang="en-US" sz="3200" dirty="0" err="1">
                <a:latin typeface="Georgia" pitchFamily="18" charset="0"/>
              </a:rPr>
              <a:t>creditelor</a:t>
            </a:r>
            <a:endParaRPr lang="ro-RO" sz="3200" dirty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1090" y="1628800"/>
            <a:ext cx="8424863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0"/>
              </a:spcBef>
            </a:pPr>
            <a:r>
              <a:rPr lang="it-IT" sz="2000" dirty="0" smtClean="0">
                <a:latin typeface="Georgia" pitchFamily="18" charset="0"/>
              </a:rPr>
              <a:t>De-a lungul anului 2013, CEC Bank a luat o serie de m</a:t>
            </a:r>
            <a:r>
              <a:rPr lang="ro-RO" sz="2000" dirty="0" smtClean="0">
                <a:latin typeface="Georgia" pitchFamily="18" charset="0"/>
              </a:rPr>
              <a:t>ă</a:t>
            </a:r>
            <a:r>
              <a:rPr lang="it-IT" sz="2000" dirty="0" smtClean="0">
                <a:latin typeface="Georgia" pitchFamily="18" charset="0"/>
              </a:rPr>
              <a:t>suri cu scopul de a </a:t>
            </a:r>
            <a:r>
              <a:rPr lang="it-IT" sz="2000" dirty="0" smtClean="0">
                <a:latin typeface="Georgia" pitchFamily="18" charset="0"/>
              </a:rPr>
              <a:t>g</a:t>
            </a:r>
            <a:r>
              <a:rPr lang="ro-RO" sz="2000" dirty="0" smtClean="0">
                <a:latin typeface="Georgia" pitchFamily="18" charset="0"/>
              </a:rPr>
              <a:t>ă</a:t>
            </a:r>
            <a:r>
              <a:rPr lang="it-IT" sz="2000" dirty="0" smtClean="0">
                <a:latin typeface="Georgia" pitchFamily="18" charset="0"/>
              </a:rPr>
              <a:t>si solu</a:t>
            </a:r>
            <a:r>
              <a:rPr lang="ro-RO" sz="2000" dirty="0" smtClean="0">
                <a:latin typeface="Georgia" pitchFamily="18" charset="0"/>
              </a:rPr>
              <a:t>ț</a:t>
            </a:r>
            <a:r>
              <a:rPr lang="it-IT" sz="2000" dirty="0" smtClean="0">
                <a:latin typeface="Georgia" pitchFamily="18" charset="0"/>
              </a:rPr>
              <a:t>ii </a:t>
            </a:r>
            <a:r>
              <a:rPr lang="it-IT" sz="2000" dirty="0" smtClean="0">
                <a:latin typeface="Georgia" pitchFamily="18" charset="0"/>
              </a:rPr>
              <a:t>pentru clien</a:t>
            </a:r>
            <a:r>
              <a:rPr lang="ro-RO" sz="2000" dirty="0" smtClean="0">
                <a:latin typeface="Georgia" pitchFamily="18" charset="0"/>
              </a:rPr>
              <a:t>ţ</a:t>
            </a:r>
            <a:r>
              <a:rPr lang="it-IT" sz="2000" dirty="0" smtClean="0">
                <a:latin typeface="Georgia" pitchFamily="18" charset="0"/>
              </a:rPr>
              <a:t>ii PF </a:t>
            </a:r>
            <a:r>
              <a:rPr lang="ro-RO" sz="2000" dirty="0" smtClean="0">
                <a:latin typeface="Georgia" pitchFamily="18" charset="0"/>
              </a:rPr>
              <a:t>ş</a:t>
            </a:r>
            <a:r>
              <a:rPr lang="it-IT" sz="2000" dirty="0" smtClean="0">
                <a:latin typeface="Georgia" pitchFamily="18" charset="0"/>
              </a:rPr>
              <a:t>i PJ care </a:t>
            </a:r>
            <a:r>
              <a:rPr lang="ro-RO" sz="2000" dirty="0" smtClean="0">
                <a:latin typeface="Georgia" pitchFamily="18" charset="0"/>
              </a:rPr>
              <a:t>î</a:t>
            </a:r>
            <a:r>
              <a:rPr lang="it-IT" sz="2000" dirty="0" smtClean="0">
                <a:latin typeface="Georgia" pitchFamily="18" charset="0"/>
              </a:rPr>
              <a:t>nt</a:t>
            </a:r>
            <a:r>
              <a:rPr lang="ro-RO" sz="2000" dirty="0" smtClean="0">
                <a:latin typeface="Georgia" pitchFamily="18" charset="0"/>
              </a:rPr>
              <a:t>â</a:t>
            </a:r>
            <a:r>
              <a:rPr lang="it-IT" sz="2000" dirty="0" smtClean="0">
                <a:latin typeface="Georgia" pitchFamily="18" charset="0"/>
              </a:rPr>
              <a:t>mpin</a:t>
            </a:r>
            <a:r>
              <a:rPr lang="ro-RO" sz="2000" dirty="0" smtClean="0">
                <a:latin typeface="Georgia" pitchFamily="18" charset="0"/>
              </a:rPr>
              <a:t>ă</a:t>
            </a:r>
            <a:r>
              <a:rPr lang="it-IT" sz="2000" dirty="0" smtClean="0">
                <a:latin typeface="Georgia" pitchFamily="18" charset="0"/>
              </a:rPr>
              <a:t> dificult</a:t>
            </a:r>
            <a:r>
              <a:rPr lang="ro-RO" sz="2000" dirty="0" smtClean="0">
                <a:latin typeface="Georgia" pitchFamily="18" charset="0"/>
              </a:rPr>
              <a:t>ăţ</a:t>
            </a:r>
            <a:r>
              <a:rPr lang="it-IT" sz="2000" dirty="0" smtClean="0">
                <a:latin typeface="Georgia" pitchFamily="18" charset="0"/>
              </a:rPr>
              <a:t>i financiare </a:t>
            </a:r>
            <a:r>
              <a:rPr lang="ro-RO" sz="2000" dirty="0" smtClean="0">
                <a:latin typeface="Georgia" pitchFamily="18" charset="0"/>
              </a:rPr>
              <a:t>î</a:t>
            </a:r>
            <a:r>
              <a:rPr lang="it-IT" sz="2000" dirty="0" smtClean="0">
                <a:latin typeface="Georgia" pitchFamily="18" charset="0"/>
              </a:rPr>
              <a:t>n rambursarea ratelor la creditele contractate.</a:t>
            </a:r>
          </a:p>
          <a:p>
            <a:pPr algn="just">
              <a:spcBef>
                <a:spcPct val="200000"/>
              </a:spcBef>
            </a:pPr>
            <a:r>
              <a:rPr lang="it-IT" sz="2000" dirty="0" smtClean="0">
                <a:latin typeface="Georgia" pitchFamily="18" charset="0"/>
              </a:rPr>
              <a:t>Astfel, CEC Bank a restructurat </a:t>
            </a:r>
            <a:r>
              <a:rPr lang="ro-RO" sz="2000" dirty="0" smtClean="0">
                <a:latin typeface="Georgia" pitchFamily="18" charset="0"/>
              </a:rPr>
              <a:t>până la sfârsitul </a:t>
            </a:r>
            <a:r>
              <a:rPr lang="it-IT" sz="2000" dirty="0" smtClean="0">
                <a:latin typeface="Georgia" pitchFamily="18" charset="0"/>
              </a:rPr>
              <a:t>anul</a:t>
            </a:r>
            <a:r>
              <a:rPr lang="ro-RO" sz="2000" dirty="0" smtClean="0">
                <a:latin typeface="Georgia" pitchFamily="18" charset="0"/>
              </a:rPr>
              <a:t>ui</a:t>
            </a:r>
            <a:r>
              <a:rPr lang="it-IT" sz="2000" dirty="0" smtClean="0">
                <a:latin typeface="Georgia" pitchFamily="18" charset="0"/>
              </a:rPr>
              <a:t> 2013 un procent de 19,2% din total portofoliu de credite, din care 10,7% aferent creditelor PF (4.334 credite, 439 milioane lei) </a:t>
            </a:r>
            <a:r>
              <a:rPr lang="ro-RO" sz="2000" dirty="0" smtClean="0">
                <a:latin typeface="Georgia" pitchFamily="18" charset="0"/>
              </a:rPr>
              <a:t>ş</a:t>
            </a:r>
            <a:r>
              <a:rPr lang="it-IT" sz="2000" dirty="0" smtClean="0">
                <a:latin typeface="Georgia" pitchFamily="18" charset="0"/>
              </a:rPr>
              <a:t>i </a:t>
            </a:r>
            <a:r>
              <a:rPr lang="en-US" sz="2000" dirty="0" smtClean="0">
                <a:latin typeface="Georgia" pitchFamily="18" charset="0"/>
              </a:rPr>
              <a:t>23,5</a:t>
            </a:r>
            <a:r>
              <a:rPr lang="it-IT" sz="2000" dirty="0" smtClean="0">
                <a:latin typeface="Georgia" pitchFamily="18" charset="0"/>
              </a:rPr>
              <a:t>% aferent creditelor PJ (1.478 credite, 1.913 milioane lei).</a:t>
            </a:r>
            <a:endParaRPr lang="en-US" sz="2000" dirty="0" smtClean="0">
              <a:latin typeface="Georgia" pitchFamily="18" charset="0"/>
            </a:endParaRPr>
          </a:p>
          <a:p>
            <a:pPr algn="just">
              <a:spcBef>
                <a:spcPct val="200000"/>
              </a:spcBef>
            </a:pP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332656"/>
            <a:ext cx="8532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 err="1">
                <a:latin typeface="Garamond" pitchFamily="18" charset="0"/>
              </a:rPr>
              <a:t>Alte</a:t>
            </a:r>
            <a:r>
              <a:rPr lang="en-US" sz="2800" b="1" dirty="0">
                <a:latin typeface="Garamond" pitchFamily="18" charset="0"/>
              </a:rPr>
              <a:t> date </a:t>
            </a:r>
            <a:r>
              <a:rPr lang="en-US" sz="2800" b="1" dirty="0" err="1">
                <a:latin typeface="Garamond" pitchFamily="18" charset="0"/>
              </a:rPr>
              <a:t>importante</a:t>
            </a:r>
            <a:endParaRPr lang="ro-RO" sz="2400" b="1" dirty="0">
              <a:latin typeface="Garamond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8460805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E27F-D127-42EE-ABF3-32E67045E06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7" y="2060848"/>
            <a:ext cx="86409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400" dirty="0" smtClean="0">
                <a:latin typeface="Georgia" pitchFamily="18" charset="0"/>
              </a:rPr>
              <a:t>	</a:t>
            </a:r>
            <a:r>
              <a:rPr lang="it-IT" sz="2800" dirty="0">
                <a:latin typeface="Georgia" pitchFamily="18" charset="0"/>
              </a:rPr>
              <a:t>Adunarea General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 Extraordinar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a </a:t>
            </a:r>
            <a:r>
              <a:rPr lang="it-IT" sz="2800" dirty="0">
                <a:latin typeface="Georgia" pitchFamily="18" charset="0"/>
              </a:rPr>
              <a:t>Ac</a:t>
            </a:r>
            <a:r>
              <a:rPr lang="ro-RO" sz="2800" dirty="0">
                <a:latin typeface="Georgia" pitchFamily="18" charset="0"/>
              </a:rPr>
              <a:t>ț</a:t>
            </a:r>
            <a:r>
              <a:rPr lang="it-IT" sz="2800" dirty="0">
                <a:latin typeface="Georgia" pitchFamily="18" charset="0"/>
              </a:rPr>
              <a:t>ionarilor </a:t>
            </a:r>
            <a:r>
              <a:rPr lang="it-IT" sz="2800" dirty="0">
                <a:latin typeface="Georgia" pitchFamily="18" charset="0"/>
              </a:rPr>
              <a:t>din 29 aprilie 2014 a </a:t>
            </a:r>
            <a:r>
              <a:rPr lang="it-IT" sz="2800" dirty="0">
                <a:latin typeface="Georgia" pitchFamily="18" charset="0"/>
              </a:rPr>
              <a:t>hot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r</a:t>
            </a:r>
            <a:r>
              <a:rPr lang="ro-RO" sz="2800" dirty="0">
                <a:latin typeface="Georgia" pitchFamily="18" charset="0"/>
              </a:rPr>
              <a:t>â</a:t>
            </a:r>
            <a:r>
              <a:rPr lang="it-IT" sz="2800" dirty="0">
                <a:latin typeface="Georgia" pitchFamily="18" charset="0"/>
              </a:rPr>
              <a:t>t </a:t>
            </a:r>
            <a:r>
              <a:rPr lang="it-IT" sz="2800" dirty="0">
                <a:latin typeface="Georgia" pitchFamily="18" charset="0"/>
              </a:rPr>
              <a:t>ca profitul net al anului </a:t>
            </a:r>
            <a:r>
              <a:rPr lang="it-IT" sz="2800" dirty="0">
                <a:latin typeface="Georgia" pitchFamily="18" charset="0"/>
              </a:rPr>
              <a:t>2013</a:t>
            </a:r>
            <a:r>
              <a:rPr lang="ro-RO" sz="2800" dirty="0">
                <a:latin typeface="Georgia" pitchFamily="18" charset="0"/>
              </a:rPr>
              <a:t>,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r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mas dup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 repartiz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rile </a:t>
            </a:r>
            <a:r>
              <a:rPr lang="it-IT" sz="2800" dirty="0">
                <a:latin typeface="Georgia" pitchFamily="18" charset="0"/>
              </a:rPr>
              <a:t>legale</a:t>
            </a:r>
            <a:r>
              <a:rPr lang="it-IT" sz="2800" dirty="0">
                <a:latin typeface="Georgia" pitchFamily="18" charset="0"/>
              </a:rPr>
              <a:t>,</a:t>
            </a:r>
            <a:r>
              <a:rPr lang="ro-RO" sz="2800" dirty="0">
                <a:latin typeface="Georgia" pitchFamily="18" charset="0"/>
              </a:rPr>
              <a:t> în</a:t>
            </a:r>
            <a:r>
              <a:rPr lang="it-IT" sz="2800" dirty="0">
                <a:latin typeface="Georgia" pitchFamily="18" charset="0"/>
              </a:rPr>
              <a:t> sum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  </a:t>
            </a:r>
            <a:r>
              <a:rPr lang="it-IT" sz="2800" dirty="0">
                <a:latin typeface="Georgia" pitchFamily="18" charset="0"/>
              </a:rPr>
              <a:t>de peste 39 mil. lei </a:t>
            </a:r>
            <a:r>
              <a:rPr lang="it-IT" sz="2800" dirty="0">
                <a:latin typeface="Georgia" pitchFamily="18" charset="0"/>
              </a:rPr>
              <a:t>s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fie utilizat pentru majorarea capitalului social al </a:t>
            </a:r>
            <a:r>
              <a:rPr lang="it-IT" sz="2800" dirty="0">
                <a:latin typeface="Georgia" pitchFamily="18" charset="0"/>
              </a:rPr>
              <a:t>B</a:t>
            </a:r>
            <a:r>
              <a:rPr lang="ro-RO" sz="2800" dirty="0">
                <a:latin typeface="Georgia" pitchFamily="18" charset="0"/>
              </a:rPr>
              <a:t>ă</a:t>
            </a:r>
            <a:r>
              <a:rPr lang="it-IT" sz="2800" dirty="0">
                <a:latin typeface="Georgia" pitchFamily="18" charset="0"/>
              </a:rPr>
              <a:t>ncii </a:t>
            </a:r>
            <a:r>
              <a:rPr lang="it-IT" sz="2800" dirty="0">
                <a:latin typeface="Georgia" pitchFamily="18" charset="0"/>
              </a:rPr>
              <a:t>care, </a:t>
            </a:r>
            <a:r>
              <a:rPr lang="ro-RO" sz="2800" dirty="0">
                <a:latin typeface="Georgia" pitchFamily="18" charset="0"/>
              </a:rPr>
              <a:t>î</a:t>
            </a:r>
            <a:r>
              <a:rPr lang="it-IT" sz="2800" dirty="0">
                <a:latin typeface="Georgia" pitchFamily="18" charset="0"/>
              </a:rPr>
              <a:t>n </a:t>
            </a:r>
            <a:r>
              <a:rPr lang="it-IT" sz="2800" dirty="0">
                <a:latin typeface="Georgia" pitchFamily="18" charset="0"/>
              </a:rPr>
              <a:t>acest fel, ajunge la suma de 1.163.462.900 lei.</a:t>
            </a:r>
            <a:endParaRPr lang="en-US" sz="2800" dirty="0">
              <a:latin typeface="Georg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0809" y="539388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Garamond" pitchFamily="18" charset="0"/>
              </a:rPr>
              <a:t>Alte</a:t>
            </a:r>
            <a:r>
              <a:rPr lang="en-US" sz="3600" b="1" dirty="0">
                <a:latin typeface="Garamond" pitchFamily="18" charset="0"/>
              </a:rPr>
              <a:t> date </a:t>
            </a:r>
            <a:r>
              <a:rPr lang="en-US" sz="3600" b="1" dirty="0" err="1">
                <a:latin typeface="Garamond" pitchFamily="18" charset="0"/>
              </a:rPr>
              <a:t>importante</a:t>
            </a:r>
            <a:endParaRPr lang="ro-RO" sz="3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0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2948E-5B8E-4051-B494-F0961B0DE022}" type="slidenum">
              <a:rPr lang="en-US"/>
              <a:pPr/>
              <a:t>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332656"/>
            <a:ext cx="9144000" cy="136815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0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Strategia</a:t>
            </a:r>
            <a:r>
              <a:rPr kumimoji="0" lang="en-US" sz="30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de </a:t>
            </a:r>
            <a:r>
              <a:rPr kumimoji="0" lang="en-US" sz="30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Dezvoltare</a:t>
            </a:r>
            <a:r>
              <a:rPr kumimoji="0" lang="en-US" sz="30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2007-2012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 </a:t>
            </a:r>
            <a:r>
              <a:rPr kumimoji="0" lang="en-US" sz="24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avut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ca </a:t>
            </a:r>
            <a:r>
              <a:rPr kumimoji="0" lang="en-US" sz="24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obiectiv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principal  </a:t>
            </a:r>
            <a:r>
              <a:rPr kumimoji="0" lang="en-US" sz="24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transformarea</a:t>
            </a:r>
            <a:endParaRPr kumimoji="0" lang="en-US" sz="24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Casei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de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Economii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o-RO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ş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i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Consemna</a:t>
            </a:r>
            <a:r>
              <a:rPr kumimoji="0" lang="ro-RO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ţ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iuni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o-RO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î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ntr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-o Banc</a:t>
            </a:r>
            <a:r>
              <a:rPr kumimoji="0" lang="ro-RO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ă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en-US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Comercial</a:t>
            </a:r>
            <a:r>
              <a:rPr kumimoji="0" lang="ro-RO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ă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pic>
        <p:nvPicPr>
          <p:cNvPr id="8" name="Picture 2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64807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3131840" y="3573016"/>
            <a:ext cx="3024336" cy="936104"/>
          </a:xfrm>
          <a:prstGeom prst="ellipse">
            <a:avLst/>
          </a:prstGeom>
          <a:solidFill>
            <a:srgbClr val="004818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EEED99"/>
                </a:solidFill>
                <a:latin typeface="Georgia" pitchFamily="18" charset="0"/>
              </a:rPr>
              <a:t>REALIZAT</a:t>
            </a:r>
            <a:endParaRPr lang="en-US" sz="2400" b="1" dirty="0">
              <a:solidFill>
                <a:srgbClr val="EEED99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4725144"/>
            <a:ext cx="87129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800" b="1" u="sng" kern="0" dirty="0" err="1" smtClean="0">
                <a:latin typeface="Georgia" pitchFamily="18" charset="0"/>
              </a:rPr>
              <a:t>Strategia</a:t>
            </a:r>
            <a:r>
              <a:rPr lang="en-US" sz="2800" b="1" u="sng" kern="0" dirty="0" smtClean="0">
                <a:latin typeface="Georgia" pitchFamily="18" charset="0"/>
              </a:rPr>
              <a:t> de </a:t>
            </a:r>
            <a:r>
              <a:rPr lang="en-US" sz="2800" b="1" u="sng" kern="0" dirty="0" err="1" smtClean="0">
                <a:latin typeface="Georgia" pitchFamily="18" charset="0"/>
              </a:rPr>
              <a:t>Dezvoltare</a:t>
            </a:r>
            <a:r>
              <a:rPr lang="en-US" sz="2800" b="1" u="sng" kern="0" dirty="0" smtClean="0">
                <a:latin typeface="Georgia" pitchFamily="18" charset="0"/>
              </a:rPr>
              <a:t> 2013-2015</a:t>
            </a:r>
            <a:r>
              <a:rPr lang="ro-RO" sz="2800" b="1" u="sng" kern="0" dirty="0" smtClean="0">
                <a:latin typeface="Georgia" pitchFamily="18" charset="0"/>
              </a:rPr>
              <a:t>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o-RO" sz="2000" b="1" kern="0" dirty="0" smtClean="0">
                <a:latin typeface="Georgia" pitchFamily="18" charset="0"/>
              </a:rPr>
              <a:t>are ca obiectiv</a:t>
            </a:r>
            <a:endParaRPr lang="en-US" sz="2000" b="1" kern="0" dirty="0" smtClean="0">
              <a:latin typeface="Georgia" pitchFamily="18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000" b="1" i="1" kern="0" dirty="0" smtClean="0">
                <a:latin typeface="Georgia" pitchFamily="18" charset="0"/>
              </a:rPr>
              <a:t> </a:t>
            </a:r>
            <a:r>
              <a:rPr lang="en-US" sz="2000" b="1" i="1" kern="0" dirty="0" err="1" smtClean="0">
                <a:latin typeface="Georgia" pitchFamily="18" charset="0"/>
              </a:rPr>
              <a:t>Consolidarea</a:t>
            </a:r>
            <a:r>
              <a:rPr lang="en-US" sz="2000" b="1" i="1" kern="0" dirty="0" smtClean="0">
                <a:latin typeface="Georgia" pitchFamily="18" charset="0"/>
              </a:rPr>
              <a:t> </a:t>
            </a:r>
            <a:r>
              <a:rPr lang="en-US" sz="2000" b="1" i="1" kern="0" dirty="0" err="1" smtClean="0">
                <a:latin typeface="Georgia" pitchFamily="18" charset="0"/>
              </a:rPr>
              <a:t>statutului</a:t>
            </a:r>
            <a:r>
              <a:rPr lang="en-US" sz="2000" b="1" i="1" kern="0" dirty="0" smtClean="0">
                <a:latin typeface="Georgia" pitchFamily="18" charset="0"/>
              </a:rPr>
              <a:t> de Banc</a:t>
            </a:r>
            <a:r>
              <a:rPr lang="ro-RO" sz="2000" b="1" i="1" kern="0" dirty="0" smtClean="0">
                <a:latin typeface="Georgia" pitchFamily="18" charset="0"/>
              </a:rPr>
              <a:t>ă</a:t>
            </a:r>
            <a:r>
              <a:rPr lang="en-US" sz="2000" b="1" i="1" kern="0" dirty="0" smtClean="0">
                <a:latin typeface="Georgia" pitchFamily="18" charset="0"/>
              </a:rPr>
              <a:t> </a:t>
            </a:r>
            <a:r>
              <a:rPr lang="en-US" sz="2000" b="1" i="1" kern="0" dirty="0" err="1" smtClean="0">
                <a:latin typeface="Georgia" pitchFamily="18" charset="0"/>
              </a:rPr>
              <a:t>Comercial</a:t>
            </a:r>
            <a:r>
              <a:rPr lang="ro-RO" sz="2000" b="1" i="1" kern="0" dirty="0" smtClean="0">
                <a:latin typeface="Georgia" pitchFamily="18" charset="0"/>
              </a:rPr>
              <a:t>ă</a:t>
            </a:r>
            <a:r>
              <a:rPr lang="en-US" sz="2000" b="1" i="1" kern="0" dirty="0" smtClean="0">
                <a:latin typeface="Georgia" pitchFamily="18" charset="0"/>
              </a:rPr>
              <a:t> Universal</a:t>
            </a:r>
            <a:r>
              <a:rPr lang="ro-RO" sz="2000" b="1" i="1" kern="0" dirty="0" smtClean="0">
                <a:latin typeface="Georgia" pitchFamily="18" charset="0"/>
              </a:rPr>
              <a:t>ă</a:t>
            </a:r>
            <a:endParaRPr lang="en-US" sz="2000" b="1" i="1" kern="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endParaRPr lang="ro-RO" sz="1200" dirty="0" smtClean="0"/>
          </a:p>
          <a:p>
            <a:pPr algn="r"/>
            <a:fld id="{D3972095-961D-4CF0-BBE0-6AB3430BF685}" type="slidenum">
              <a:rPr lang="en-US" sz="1200" smtClean="0"/>
              <a:pPr algn="r"/>
              <a:t>20</a:t>
            </a:fld>
            <a:endParaRPr lang="en-US" sz="1200" dirty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2852738"/>
            <a:ext cx="8281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o-RO" sz="900"/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251520" y="260648"/>
            <a:ext cx="8642350" cy="5762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Pe parcursul anului 201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3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, performan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ţ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ele CEC Bank au fost apreciate de institu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ţ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ii de pres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ă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sau de organisme din sfera financiar-bancar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ă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: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/>
            </a:r>
            <a:b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</a:b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1052736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 </a:t>
            </a:r>
            <a:r>
              <a:rPr lang="ro-RO" sz="1600" dirty="0" smtClean="0">
                <a:latin typeface="Georgia" pitchFamily="18" charset="0"/>
              </a:rPr>
              <a:t>Premiul "</a:t>
            </a:r>
            <a:r>
              <a:rPr lang="ro-RO" sz="1600" b="1" dirty="0" smtClean="0">
                <a:latin typeface="Georgia" pitchFamily="18" charset="0"/>
              </a:rPr>
              <a:t>Bancherul anului 2013</a:t>
            </a:r>
            <a:r>
              <a:rPr lang="ro-RO" sz="1600" dirty="0" smtClean="0">
                <a:latin typeface="Georgia" pitchFamily="18" charset="0"/>
              </a:rPr>
              <a:t>", acordat domnului </a:t>
            </a:r>
            <a:r>
              <a:rPr lang="ro-RO" sz="1600" dirty="0" smtClean="0">
                <a:latin typeface="Georgia" pitchFamily="18" charset="0"/>
              </a:rPr>
              <a:t>Președinte </a:t>
            </a:r>
            <a:r>
              <a:rPr lang="ro-RO" sz="1600" dirty="0" smtClean="0">
                <a:latin typeface="Georgia" pitchFamily="18" charset="0"/>
              </a:rPr>
              <a:t>Radu </a:t>
            </a:r>
            <a:r>
              <a:rPr lang="ro-RO" sz="1600" dirty="0" smtClean="0">
                <a:latin typeface="Georgia" pitchFamily="18" charset="0"/>
              </a:rPr>
              <a:t>Grațian Ghețea </a:t>
            </a:r>
            <a:r>
              <a:rPr lang="ro-RO" sz="1600" dirty="0" smtClean="0">
                <a:latin typeface="Georgia" pitchFamily="18" charset="0"/>
              </a:rPr>
              <a:t>de cotidianul Nine O'Clock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30 ianuarie 2014,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galei premiilor "Oamenii Anului 2013“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 </a:t>
            </a:r>
            <a:r>
              <a:rPr lang="ro-RO" sz="1600" b="1" dirty="0" smtClean="0">
                <a:latin typeface="Georgia" pitchFamily="18" charset="0"/>
              </a:rPr>
              <a:t>Marele Trofeu ANEIR</a:t>
            </a:r>
            <a:r>
              <a:rPr lang="ro-RO" sz="1600" dirty="0" smtClean="0">
                <a:latin typeface="Georgia" pitchFamily="18" charset="0"/>
              </a:rPr>
              <a:t>, acordat CEC Bank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13 decembrie 2013,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Galei ANEIR 2013, pentru rezultate de </a:t>
            </a:r>
            <a:r>
              <a:rPr lang="ro-RO" sz="1600" dirty="0" smtClean="0">
                <a:latin typeface="Georgia" pitchFamily="18" charset="0"/>
              </a:rPr>
              <a:t>excepție în </a:t>
            </a:r>
            <a:r>
              <a:rPr lang="ro-RO" sz="1600" dirty="0" smtClean="0">
                <a:latin typeface="Georgia" pitchFamily="18" charset="0"/>
              </a:rPr>
              <a:t>perioada post-recesiune a exportatorilor (2009-2013)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Premiul “</a:t>
            </a:r>
            <a:r>
              <a:rPr lang="ro-RO" sz="1600" b="1" dirty="0" smtClean="0">
                <a:latin typeface="Georgia" pitchFamily="18" charset="0"/>
              </a:rPr>
              <a:t>Banca Corporate a anului 2013</a:t>
            </a:r>
            <a:r>
              <a:rPr lang="ro-RO" sz="1600" dirty="0" smtClean="0">
                <a:latin typeface="Georgia" pitchFamily="18" charset="0"/>
              </a:rPr>
              <a:t>”, acordat CEC Bank </a:t>
            </a:r>
            <a:r>
              <a:rPr lang="ro-RO" sz="1600" dirty="0">
                <a:latin typeface="Georgia" pitchFamily="18" charset="0"/>
              </a:rPr>
              <a:t>ș</a:t>
            </a:r>
            <a:r>
              <a:rPr lang="ro-RO" sz="1600" dirty="0" smtClean="0">
                <a:latin typeface="Georgia" pitchFamily="18" charset="0"/>
              </a:rPr>
              <a:t>i </a:t>
            </a:r>
            <a:r>
              <a:rPr lang="ro-RO" sz="1600" dirty="0" smtClean="0">
                <a:latin typeface="Georgia" pitchFamily="18" charset="0"/>
              </a:rPr>
              <a:t>premiul de </a:t>
            </a:r>
            <a:r>
              <a:rPr lang="ro-RO" sz="1600" dirty="0" smtClean="0">
                <a:latin typeface="Georgia" pitchFamily="18" charset="0"/>
              </a:rPr>
              <a:t>excelență </a:t>
            </a:r>
            <a:r>
              <a:rPr lang="ro-RO" sz="1600" dirty="0" smtClean="0">
                <a:latin typeface="Georgia" pitchFamily="18" charset="0"/>
              </a:rPr>
              <a:t>acordat domnului </a:t>
            </a:r>
            <a:r>
              <a:rPr lang="ro-RO" sz="1600" dirty="0" smtClean="0">
                <a:latin typeface="Georgia" pitchFamily="18" charset="0"/>
              </a:rPr>
              <a:t>Președinte </a:t>
            </a:r>
            <a:r>
              <a:rPr lang="ro-RO" sz="1600" dirty="0" smtClean="0">
                <a:latin typeface="Georgia" pitchFamily="18" charset="0"/>
              </a:rPr>
              <a:t>Radu </a:t>
            </a:r>
            <a:r>
              <a:rPr lang="ro-RO" sz="1600" dirty="0" smtClean="0">
                <a:latin typeface="Georgia" pitchFamily="18" charset="0"/>
              </a:rPr>
              <a:t>Grațian Ghețea</a:t>
            </a:r>
            <a:r>
              <a:rPr lang="ro-RO" sz="1600" dirty="0" smtClean="0">
                <a:latin typeface="Georgia" pitchFamily="18" charset="0"/>
              </a:rPr>
              <a:t>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2 decembrie 2013,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celei de-a XVIII-a </a:t>
            </a:r>
            <a:r>
              <a:rPr lang="ro-RO" sz="1600" dirty="0" smtClean="0">
                <a:latin typeface="Georgia" pitchFamily="18" charset="0"/>
              </a:rPr>
              <a:t>ediții </a:t>
            </a:r>
            <a:r>
              <a:rPr lang="ro-RO" sz="1600" dirty="0" smtClean="0">
                <a:latin typeface="Georgia" pitchFamily="18" charset="0"/>
              </a:rPr>
              <a:t>a Galei Premiilor </a:t>
            </a:r>
            <a:r>
              <a:rPr lang="ro-RO" sz="1600" dirty="0" smtClean="0">
                <a:latin typeface="Georgia" pitchFamily="18" charset="0"/>
              </a:rPr>
              <a:t>Piața Financiară</a:t>
            </a:r>
            <a:r>
              <a:rPr lang="en-US" sz="1600" dirty="0" smtClean="0">
                <a:latin typeface="Georgia" pitchFamily="18" charset="0"/>
              </a:rPr>
              <a:t>;</a:t>
            </a:r>
            <a:endParaRPr lang="en-US" sz="1600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Locul 36, ocupat de CEC Bank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b="1" dirty="0" smtClean="0">
                <a:latin typeface="Georgia" pitchFamily="18" charset="0"/>
              </a:rPr>
              <a:t>Topul celor mai valoroase 100 companii din </a:t>
            </a:r>
            <a:r>
              <a:rPr lang="ro-RO" sz="1600" b="1" dirty="0" smtClean="0">
                <a:latin typeface="Georgia" pitchFamily="18" charset="0"/>
              </a:rPr>
              <a:t>România</a:t>
            </a:r>
            <a:r>
              <a:rPr lang="ro-RO" sz="1600" dirty="0" smtClean="0">
                <a:latin typeface="Georgia" pitchFamily="18" charset="0"/>
              </a:rPr>
              <a:t>, realizat de Ziarul Financiar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Casa de </a:t>
            </a:r>
            <a:r>
              <a:rPr lang="ro-RO" sz="1600" dirty="0" smtClean="0">
                <a:latin typeface="Georgia" pitchFamily="18" charset="0"/>
              </a:rPr>
              <a:t>investiții </a:t>
            </a:r>
            <a:r>
              <a:rPr lang="ro-RO" sz="1600" dirty="0" smtClean="0">
                <a:latin typeface="Georgia" pitchFamily="18" charset="0"/>
              </a:rPr>
              <a:t>Capital Partners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publicat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29 noiembrie 2013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Premiul "</a:t>
            </a:r>
            <a:r>
              <a:rPr lang="ro-RO" sz="1600" b="1" dirty="0" smtClean="0">
                <a:latin typeface="Georgia" pitchFamily="18" charset="0"/>
              </a:rPr>
              <a:t>Corporate Bank of the Year</a:t>
            </a:r>
            <a:r>
              <a:rPr lang="ro-RO" sz="1600" dirty="0" smtClean="0">
                <a:latin typeface="Georgia" pitchFamily="18" charset="0"/>
              </a:rPr>
              <a:t>", acordat CEC Bank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26 noiembrie 2013,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Galei "Financial Leaders' Hall of Fame Awards 2013", </a:t>
            </a:r>
            <a:r>
              <a:rPr lang="ro-RO" sz="1600" dirty="0" smtClean="0">
                <a:latin typeface="Georgia" pitchFamily="18" charset="0"/>
              </a:rPr>
              <a:t>organizată </a:t>
            </a:r>
            <a:r>
              <a:rPr lang="ro-RO" sz="1600" dirty="0" smtClean="0">
                <a:latin typeface="Georgia" pitchFamily="18" charset="0"/>
              </a:rPr>
              <a:t>de Business Arena Magazine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CEC Bank,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clasamentul </a:t>
            </a:r>
            <a:r>
              <a:rPr lang="ro-RO" sz="1600" b="1" dirty="0" smtClean="0">
                <a:latin typeface="Georgia" pitchFamily="18" charset="0"/>
              </a:rPr>
              <a:t>celor mai puternice 50 de branduri </a:t>
            </a:r>
            <a:r>
              <a:rPr lang="ro-RO" sz="1600" b="1" dirty="0" smtClean="0">
                <a:latin typeface="Georgia" pitchFamily="18" charset="0"/>
              </a:rPr>
              <a:t>românești</a:t>
            </a:r>
            <a:r>
              <a:rPr lang="ro-RO" sz="1600" dirty="0" smtClean="0">
                <a:latin typeface="Georgia" pitchFamily="18" charset="0"/>
              </a:rPr>
              <a:t>, potrivit unui studiu realizat de compania de cercetare Unlock Market Research pentru revista Biz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lansat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11 septembrie 2013,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</a:t>
            </a:r>
            <a:r>
              <a:rPr lang="ro-RO" sz="1600" dirty="0" smtClean="0">
                <a:latin typeface="Georgia" pitchFamily="18" charset="0"/>
              </a:rPr>
              <a:t>conferinței </a:t>
            </a:r>
            <a:r>
              <a:rPr lang="ro-RO" sz="1600" dirty="0" smtClean="0">
                <a:latin typeface="Georgia" pitchFamily="18" charset="0"/>
              </a:rPr>
              <a:t>Brand.ro</a:t>
            </a:r>
            <a:endParaRPr lang="en-US" sz="1600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en-US" sz="16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endParaRPr lang="ro-RO" sz="1200" dirty="0" smtClean="0"/>
          </a:p>
          <a:p>
            <a:pPr algn="r"/>
            <a:fld id="{D3972095-961D-4CF0-BBE0-6AB3430BF685}" type="slidenum">
              <a:rPr lang="en-US" sz="1200" smtClean="0"/>
              <a:pPr algn="r"/>
              <a:t>21</a:t>
            </a:fld>
            <a:endParaRPr lang="en-US" sz="1200" dirty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539750" y="2852738"/>
            <a:ext cx="8281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o-RO" sz="900"/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251520" y="260648"/>
            <a:ext cx="8642350" cy="5762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Pe parcursul anului 201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3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, performan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ţ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ele CEC Bank au fost apreciate de institu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ţ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ii de pres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ă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sau de organisme din sfera financiar-bancar</a:t>
            </a:r>
            <a:r>
              <a:rPr kumimoji="0" lang="ro-RO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ă</a:t>
            </a: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:</a:t>
            </a:r>
            <a: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/>
            </a:r>
            <a:br>
              <a:rPr kumimoji="0" lang="it-IT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</a:b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CEC Bank,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b="1" dirty="0" smtClean="0">
                <a:latin typeface="Georgia" pitchFamily="18" charset="0"/>
              </a:rPr>
              <a:t>Top 500 cele mai mari companii din Europa </a:t>
            </a:r>
            <a:r>
              <a:rPr lang="ro-RO" sz="1600" b="1" dirty="0" smtClean="0">
                <a:latin typeface="Georgia" pitchFamily="18" charset="0"/>
              </a:rPr>
              <a:t>Centrală</a:t>
            </a:r>
            <a:r>
              <a:rPr lang="ro-RO" sz="1600" dirty="0" smtClean="0">
                <a:latin typeface="Georgia" pitchFamily="18" charset="0"/>
              </a:rPr>
              <a:t>, </a:t>
            </a:r>
            <a:r>
              <a:rPr lang="ro-RO" sz="1600" dirty="0" smtClean="0">
                <a:latin typeface="Georgia" pitchFamily="18" charset="0"/>
              </a:rPr>
              <a:t>realizat de Deloitte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baza rezultatelor financiare </a:t>
            </a:r>
            <a:r>
              <a:rPr lang="ro-RO" sz="1600" dirty="0" smtClean="0">
                <a:latin typeface="Georgia" pitchFamily="18" charset="0"/>
              </a:rPr>
              <a:t>înregistrate în </a:t>
            </a:r>
            <a:r>
              <a:rPr lang="ro-RO" sz="1600" dirty="0" smtClean="0">
                <a:latin typeface="Georgia" pitchFamily="18" charset="0"/>
              </a:rPr>
              <a:t>2012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Premiul pentru </a:t>
            </a:r>
            <a:r>
              <a:rPr lang="ro-RO" sz="1600" b="1" dirty="0" smtClean="0">
                <a:latin typeface="Georgia" pitchFamily="18" charset="0"/>
              </a:rPr>
              <a:t>cel mai bun raport credite/depozite</a:t>
            </a:r>
            <a:r>
              <a:rPr lang="ro-RO" sz="1600" dirty="0" smtClean="0">
                <a:latin typeface="Georgia" pitchFamily="18" charset="0"/>
              </a:rPr>
              <a:t> din sistemul bancar </a:t>
            </a:r>
            <a:r>
              <a:rPr lang="ro-RO" sz="1600" dirty="0" smtClean="0">
                <a:latin typeface="Georgia" pitchFamily="18" charset="0"/>
              </a:rPr>
              <a:t>românesc</a:t>
            </a:r>
            <a:r>
              <a:rPr lang="ro-RO" sz="1600" dirty="0" smtClean="0">
                <a:latin typeface="Georgia" pitchFamily="18" charset="0"/>
              </a:rPr>
              <a:t>, acordat CEC Bank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data de 11 iulie 2013,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cadrul celei de a VI-a </a:t>
            </a:r>
            <a:r>
              <a:rPr lang="ro-RO" sz="1600" dirty="0" smtClean="0">
                <a:latin typeface="Georgia" pitchFamily="18" charset="0"/>
              </a:rPr>
              <a:t>ediții </a:t>
            </a:r>
            <a:r>
              <a:rPr lang="ro-RO" sz="1600" dirty="0" smtClean="0">
                <a:latin typeface="Georgia" pitchFamily="18" charset="0"/>
              </a:rPr>
              <a:t>a Galei "Bancheri de Top“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 </a:t>
            </a:r>
            <a:r>
              <a:rPr lang="ro-RO" sz="1600" b="1" dirty="0" smtClean="0">
                <a:latin typeface="Georgia" pitchFamily="18" charset="0"/>
              </a:rPr>
              <a:t>Locul </a:t>
            </a:r>
            <a:r>
              <a:rPr lang="en-US" sz="1600" b="1" dirty="0" smtClean="0">
                <a:latin typeface="Georgia" pitchFamily="18" charset="0"/>
              </a:rPr>
              <a:t>2</a:t>
            </a:r>
            <a:r>
              <a:rPr lang="ro-RO" sz="1600" b="1" dirty="0" smtClean="0">
                <a:latin typeface="Georgia" pitchFamily="18" charset="0"/>
              </a:rPr>
              <a:t> ocupat de CEC Bank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topul </a:t>
            </a:r>
            <a:r>
              <a:rPr lang="ro-RO" sz="1600" dirty="0" smtClean="0">
                <a:latin typeface="Georgia" pitchFamily="18" charset="0"/>
              </a:rPr>
              <a:t>băncilor </a:t>
            </a:r>
            <a:r>
              <a:rPr lang="ro-RO" sz="1600" dirty="0" smtClean="0">
                <a:latin typeface="Georgia" pitchFamily="18" charset="0"/>
              </a:rPr>
              <a:t>de retail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locul 5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topul creditelor de nevoi personale, potrivit unui clasament realizat de revista Capital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publicat la </a:t>
            </a:r>
            <a:r>
              <a:rPr lang="ro-RO" sz="1600" dirty="0" smtClean="0">
                <a:latin typeface="Georgia" pitchFamily="18" charset="0"/>
              </a:rPr>
              <a:t>sfârșitul </a:t>
            </a:r>
            <a:r>
              <a:rPr lang="ro-RO" sz="1600" dirty="0" smtClean="0">
                <a:latin typeface="Georgia" pitchFamily="18" charset="0"/>
              </a:rPr>
              <a:t>lunii mai 2013 </a:t>
            </a:r>
            <a:r>
              <a:rPr lang="ro-RO" sz="1600" dirty="0" smtClean="0">
                <a:latin typeface="Georgia" pitchFamily="18" charset="0"/>
              </a:rPr>
              <a:t>în </a:t>
            </a:r>
            <a:r>
              <a:rPr lang="ro-RO" sz="1600" dirty="0" smtClean="0">
                <a:latin typeface="Georgia" pitchFamily="18" charset="0"/>
              </a:rPr>
              <a:t>suplimentul bancar al revistei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"</a:t>
            </a:r>
            <a:r>
              <a:rPr lang="ro-RO" sz="1600" b="1" dirty="0" smtClean="0">
                <a:latin typeface="Georgia" pitchFamily="18" charset="0"/>
              </a:rPr>
              <a:t>Medalia Regele Mihai I pentru Loialitate</a:t>
            </a:r>
            <a:r>
              <a:rPr lang="ro-RO" sz="1600" dirty="0" smtClean="0">
                <a:latin typeface="Georgia" pitchFamily="18" charset="0"/>
              </a:rPr>
              <a:t>", </a:t>
            </a:r>
            <a:r>
              <a:rPr lang="ro-RO" sz="1600" dirty="0" smtClean="0">
                <a:latin typeface="Georgia" pitchFamily="18" charset="0"/>
              </a:rPr>
              <a:t>acordată </a:t>
            </a:r>
            <a:r>
              <a:rPr lang="ro-RO" sz="1600" dirty="0" smtClean="0">
                <a:latin typeface="Georgia" pitchFamily="18" charset="0"/>
              </a:rPr>
              <a:t>domnului </a:t>
            </a:r>
            <a:r>
              <a:rPr lang="ro-RO" sz="1600" dirty="0" smtClean="0">
                <a:latin typeface="Georgia" pitchFamily="18" charset="0"/>
              </a:rPr>
              <a:t>Președinte </a:t>
            </a:r>
            <a:r>
              <a:rPr lang="ro-RO" sz="1600" dirty="0" smtClean="0">
                <a:latin typeface="Georgia" pitchFamily="18" charset="0"/>
              </a:rPr>
              <a:t>Radu </a:t>
            </a:r>
            <a:r>
              <a:rPr lang="ro-RO" sz="1600" dirty="0" smtClean="0">
                <a:latin typeface="Georgia" pitchFamily="18" charset="0"/>
              </a:rPr>
              <a:t>Grațian Ghețea în </a:t>
            </a:r>
            <a:r>
              <a:rPr lang="ro-RO" sz="1600" dirty="0" smtClean="0">
                <a:latin typeface="Georgia" pitchFamily="18" charset="0"/>
              </a:rPr>
              <a:t>data de 12 mai 2013, "Pentru priceperea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profesionalismul cu care conduce una dintre </a:t>
            </a:r>
            <a:r>
              <a:rPr lang="ro-RO" sz="1600" dirty="0" smtClean="0">
                <a:latin typeface="Georgia" pitchFamily="18" charset="0"/>
              </a:rPr>
              <a:t>instituțiile </a:t>
            </a:r>
            <a:r>
              <a:rPr lang="ro-RO" sz="1600" dirty="0" smtClean="0">
                <a:latin typeface="Georgia" pitchFamily="18" charset="0"/>
              </a:rPr>
              <a:t>bancare </a:t>
            </a:r>
            <a:r>
              <a:rPr lang="ro-RO" sz="1600" dirty="0" smtClean="0">
                <a:latin typeface="Georgia" pitchFamily="18" charset="0"/>
              </a:rPr>
              <a:t>tradiționale </a:t>
            </a:r>
            <a:r>
              <a:rPr lang="ro-RO" sz="1600" dirty="0" smtClean="0">
                <a:latin typeface="Georgia" pitchFamily="18" charset="0"/>
              </a:rPr>
              <a:t>ale </a:t>
            </a:r>
            <a:r>
              <a:rPr lang="ro-RO" sz="1600" dirty="0" smtClean="0">
                <a:latin typeface="Georgia" pitchFamily="18" charset="0"/>
              </a:rPr>
              <a:t>României</a:t>
            </a:r>
            <a:r>
              <a:rPr lang="ro-RO" sz="1600" dirty="0" smtClean="0">
                <a:latin typeface="Georgia" pitchFamily="18" charset="0"/>
              </a:rPr>
              <a:t>, </a:t>
            </a:r>
            <a:r>
              <a:rPr lang="ro-RO" sz="1600" dirty="0" smtClean="0">
                <a:latin typeface="Georgia" pitchFamily="18" charset="0"/>
              </a:rPr>
              <a:t>încărcată </a:t>
            </a:r>
            <a:r>
              <a:rPr lang="ro-RO" sz="1600" dirty="0" smtClean="0">
                <a:latin typeface="Georgia" pitchFamily="18" charset="0"/>
              </a:rPr>
              <a:t>de istorie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de </a:t>
            </a:r>
            <a:r>
              <a:rPr lang="ro-RO" sz="1600" dirty="0" smtClean="0">
                <a:latin typeface="Georgia" pitchFamily="18" charset="0"/>
              </a:rPr>
              <a:t>semnificație </a:t>
            </a:r>
            <a:r>
              <a:rPr lang="ro-RO" sz="1600" dirty="0" smtClean="0">
                <a:latin typeface="Georgia" pitchFamily="18" charset="0"/>
              </a:rPr>
              <a:t>pentru dezvoltarea </a:t>
            </a:r>
            <a:r>
              <a:rPr lang="ro-RO" sz="1600" dirty="0" smtClean="0">
                <a:latin typeface="Georgia" pitchFamily="18" charset="0"/>
              </a:rPr>
              <a:t>economică </a:t>
            </a:r>
            <a:r>
              <a:rPr lang="ro-RO" sz="1600" dirty="0" smtClean="0">
                <a:latin typeface="Georgia" pitchFamily="18" charset="0"/>
              </a:rPr>
              <a:t>a </a:t>
            </a:r>
            <a:r>
              <a:rPr lang="ro-RO" sz="1600" dirty="0">
                <a:latin typeface="Georgia" pitchFamily="18" charset="0"/>
              </a:rPr>
              <a:t>ț</a:t>
            </a:r>
            <a:r>
              <a:rPr lang="ro-RO" sz="1600" dirty="0" smtClean="0">
                <a:latin typeface="Georgia" pitchFamily="18" charset="0"/>
              </a:rPr>
              <a:t>ării</a:t>
            </a:r>
            <a:r>
              <a:rPr lang="ro-RO" sz="1600" dirty="0" smtClean="0">
                <a:latin typeface="Georgia" pitchFamily="18" charset="0"/>
              </a:rPr>
              <a:t>", pentru sprijinul acordat Casei Regale cu ocazia mai multor evenimente publice, precum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pentru "continuarea unei </a:t>
            </a:r>
            <a:r>
              <a:rPr lang="ro-RO" sz="1600" dirty="0" smtClean="0">
                <a:latin typeface="Georgia" pitchFamily="18" charset="0"/>
              </a:rPr>
              <a:t>tradiții </a:t>
            </a:r>
            <a:r>
              <a:rPr lang="ro-RO" sz="1600" dirty="0" smtClean="0">
                <a:latin typeface="Georgia" pitchFamily="18" charset="0"/>
              </a:rPr>
              <a:t>bancare prudente </a:t>
            </a:r>
            <a:r>
              <a:rPr lang="ro-RO" sz="1600" dirty="0" smtClean="0">
                <a:latin typeface="Georgia" pitchFamily="18" charset="0"/>
              </a:rPr>
              <a:t>și </a:t>
            </a:r>
            <a:r>
              <a:rPr lang="ro-RO" sz="1600" dirty="0" smtClean="0">
                <a:latin typeface="Georgia" pitchFamily="18" charset="0"/>
              </a:rPr>
              <a:t>orientate </a:t>
            </a:r>
            <a:r>
              <a:rPr lang="ro-RO" sz="1600" dirty="0" smtClean="0">
                <a:latin typeface="Georgia" pitchFamily="18" charset="0"/>
              </a:rPr>
              <a:t>către </a:t>
            </a:r>
            <a:r>
              <a:rPr lang="ro-RO" sz="1600" dirty="0" smtClean="0">
                <a:latin typeface="Georgia" pitchFamily="18" charset="0"/>
              </a:rPr>
              <a:t>consumator“</a:t>
            </a:r>
            <a:r>
              <a:rPr lang="en-US" sz="1600" dirty="0" smtClean="0">
                <a:latin typeface="Georgia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 smtClean="0">
                <a:latin typeface="Georgia" pitchFamily="18" charset="0"/>
              </a:rPr>
              <a:t> </a:t>
            </a:r>
            <a:r>
              <a:rPr lang="ro-RO" sz="1600" dirty="0" smtClean="0">
                <a:latin typeface="Georgia" pitchFamily="18" charset="0"/>
              </a:rPr>
              <a:t>Locul doi, ocupat de domnul </a:t>
            </a:r>
            <a:r>
              <a:rPr lang="ro-RO" sz="1600" dirty="0" smtClean="0">
                <a:latin typeface="Georgia" pitchFamily="18" charset="0"/>
              </a:rPr>
              <a:t>Președinte </a:t>
            </a:r>
            <a:r>
              <a:rPr lang="ro-RO" sz="1600" dirty="0" smtClean="0">
                <a:latin typeface="Georgia" pitchFamily="18" charset="0"/>
              </a:rPr>
              <a:t>Radu </a:t>
            </a:r>
            <a:r>
              <a:rPr lang="ro-RO" sz="1600" dirty="0" smtClean="0">
                <a:latin typeface="Georgia" pitchFamily="18" charset="0"/>
              </a:rPr>
              <a:t>Grațian Ghețea în </a:t>
            </a:r>
            <a:r>
              <a:rPr lang="ro-RO" sz="1600" dirty="0" smtClean="0">
                <a:latin typeface="Georgia" pitchFamily="18" charset="0"/>
              </a:rPr>
              <a:t>topul </a:t>
            </a:r>
            <a:r>
              <a:rPr lang="ro-RO" sz="1600" b="1" dirty="0" smtClean="0">
                <a:latin typeface="Georgia" pitchFamily="18" charset="0"/>
              </a:rPr>
              <a:t>celor mai </a:t>
            </a:r>
            <a:r>
              <a:rPr lang="ro-RO" sz="1600" b="1" dirty="0" smtClean="0">
                <a:latin typeface="Georgia" pitchFamily="18" charset="0"/>
              </a:rPr>
              <a:t>mediatizați </a:t>
            </a:r>
            <a:r>
              <a:rPr lang="ro-RO" sz="1600" b="1" dirty="0" smtClean="0">
                <a:latin typeface="Georgia" pitchFamily="18" charset="0"/>
              </a:rPr>
              <a:t>CEO</a:t>
            </a:r>
            <a:r>
              <a:rPr lang="ro-RO" sz="1600" dirty="0" smtClean="0">
                <a:latin typeface="Georgia" pitchFamily="18" charset="0"/>
              </a:rPr>
              <a:t>, potrivit studiului "Cei mai </a:t>
            </a:r>
            <a:r>
              <a:rPr lang="ro-RO" sz="1600" dirty="0" smtClean="0">
                <a:latin typeface="Georgia" pitchFamily="18" charset="0"/>
              </a:rPr>
              <a:t>mediatizați </a:t>
            </a:r>
            <a:r>
              <a:rPr lang="ro-RO" sz="1600" dirty="0" smtClean="0">
                <a:latin typeface="Georgia" pitchFamily="18" charset="0"/>
              </a:rPr>
              <a:t>CEO din economia </a:t>
            </a:r>
            <a:r>
              <a:rPr lang="ro-RO" sz="1600" dirty="0" smtClean="0">
                <a:latin typeface="Georgia" pitchFamily="18" charset="0"/>
              </a:rPr>
              <a:t>românească", în </a:t>
            </a:r>
            <a:r>
              <a:rPr lang="ro-RO" sz="1600" dirty="0" smtClean="0">
                <a:latin typeface="Georgia" pitchFamily="18" charset="0"/>
              </a:rPr>
              <a:t>perioada 1 ianuarie - 31 martie 2013.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endParaRPr lang="ro-RO" sz="1200" dirty="0" smtClean="0"/>
          </a:p>
          <a:p>
            <a:pPr algn="r"/>
            <a:fld id="{93B58C80-B240-4D0B-8BD4-5AFD0CA4C1C7}" type="slidenum">
              <a:rPr lang="en-US" sz="1200" smtClean="0"/>
              <a:pPr algn="r"/>
              <a:t>22</a:t>
            </a:fld>
            <a:endParaRPr lang="en-US" sz="1200" dirty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39750" y="2852738"/>
            <a:ext cx="8281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o-RO" sz="900">
              <a:solidFill>
                <a:srgbClr val="000000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323528" y="332656"/>
            <a:ext cx="853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 b="1" dirty="0" err="1">
                <a:solidFill>
                  <a:srgbClr val="000000"/>
                </a:solidFill>
              </a:rPr>
              <a:t>Misiunea</a:t>
            </a:r>
            <a:r>
              <a:rPr lang="en-US" sz="2400" b="1" dirty="0">
                <a:solidFill>
                  <a:srgbClr val="000000"/>
                </a:solidFill>
              </a:rPr>
              <a:t> B</a:t>
            </a:r>
            <a:r>
              <a:rPr lang="ro-RO" sz="2400" b="1" dirty="0">
                <a:solidFill>
                  <a:srgbClr val="000000"/>
                </a:solidFill>
              </a:rPr>
              <a:t>ă</a:t>
            </a:r>
            <a:r>
              <a:rPr lang="en-US" sz="2400" b="1" dirty="0" err="1">
                <a:solidFill>
                  <a:srgbClr val="000000"/>
                </a:solidFill>
              </a:rPr>
              <a:t>ncii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pentru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perioada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urm</a:t>
            </a:r>
            <a:r>
              <a:rPr lang="ro-RO" sz="2400" b="1" dirty="0">
                <a:solidFill>
                  <a:srgbClr val="000000"/>
                </a:solidFill>
              </a:rPr>
              <a:t>ă</a:t>
            </a:r>
            <a:r>
              <a:rPr lang="en-US" sz="2400" b="1" dirty="0" err="1">
                <a:solidFill>
                  <a:srgbClr val="000000"/>
                </a:solidFill>
              </a:rPr>
              <a:t>toare</a:t>
            </a:r>
            <a:endParaRPr lang="ro-RO" sz="2400" b="1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 txBox="1">
            <a:spLocks/>
          </p:cNvSpPr>
          <p:nvPr/>
        </p:nvSpPr>
        <p:spPr>
          <a:xfrm>
            <a:off x="395536" y="1052736"/>
            <a:ext cx="8208912" cy="417646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92100" marR="0" lvl="0" indent="-29210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92100" marR="0" lvl="0" indent="-29210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92100" marR="0" lvl="0" indent="-2921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Wingdings" pitchFamily="2" charset="2"/>
              </a:rPr>
              <a:t>	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”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CEC Bank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trebuie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s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fie o banc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comercial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universal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competitiv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care s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ofere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clien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produse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ş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servicii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diverse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ş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de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calitate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urm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rind cu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prec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dere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finan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area IMM-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urilor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agriculturii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administra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publice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locale,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precum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ş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a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acelor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proiecte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bancabile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care,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prin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natura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contribuie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la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dezvoltarea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economic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,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crearea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ş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men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inerea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locurilor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de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munc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. </a:t>
            </a:r>
          </a:p>
          <a:p>
            <a:pPr marL="292100" marR="0" lvl="0" indent="-2921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  <a:sym typeface="Wingdings" pitchFamily="2" charset="2"/>
            </a:endParaRPr>
          </a:p>
          <a:p>
            <a:pPr marL="292100" marR="0" lvl="0" indent="-2921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   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Banca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va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fi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un element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activ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î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n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sprijinirea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clien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pentru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accesarea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Fondurilor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Europene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ş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se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va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implica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î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n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sus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inerea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Programelor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Guvernamentale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. </a:t>
            </a:r>
          </a:p>
          <a:p>
            <a:pPr marL="292100" marR="0" lvl="0" indent="-2921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		</a:t>
            </a:r>
          </a:p>
          <a:p>
            <a:pPr marL="292100" marR="0" lvl="0" indent="-2921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	O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aten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deosebit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va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fi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acordat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ă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î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n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continuare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rela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iei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cu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popula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ţ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ia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 Rom</a:t>
            </a:r>
            <a:r>
              <a:rPr kumimoji="0" lang="ro-RO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â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niei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  <a:sym typeface="Wingdings" pitchFamily="2" charset="2"/>
              </a:rPr>
              <a:t>.”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endParaRPr lang="ro-RO" sz="1200" dirty="0" smtClean="0"/>
          </a:p>
          <a:p>
            <a:pPr algn="r"/>
            <a:fld id="{EB4FF054-FCF9-4807-A2DE-0DD5F499ECED}" type="slidenum">
              <a:rPr lang="en-US" sz="1200" smtClean="0"/>
              <a:pPr algn="r"/>
              <a:t>23</a:t>
            </a:fld>
            <a:endParaRPr lang="en-US" sz="1200" dirty="0"/>
          </a:p>
        </p:txBody>
      </p:sp>
      <p:sp>
        <p:nvSpPr>
          <p:cNvPr id="120837" name="Rectangle 5"/>
          <p:cNvSpPr>
            <a:spLocks noGrp="1"/>
          </p:cNvSpPr>
          <p:nvPr>
            <p:ph type="body" idx="4294967295"/>
          </p:nvPr>
        </p:nvSpPr>
        <p:spPr>
          <a:xfrm>
            <a:off x="539552" y="1268760"/>
            <a:ext cx="8424862" cy="4392613"/>
          </a:xfrm>
          <a:prstGeom prst="rect">
            <a:avLst/>
          </a:prstGeom>
        </p:spPr>
        <p:txBody>
          <a:bodyPr/>
          <a:lstStyle/>
          <a:p>
            <a:r>
              <a:rPr lang="ro-RO" sz="1800" dirty="0" smtClean="0">
                <a:latin typeface="Georgia" pitchFamily="18" charset="0"/>
              </a:rPr>
              <a:t>Î</a:t>
            </a:r>
            <a:r>
              <a:rPr lang="it-IT" sz="1800" dirty="0" smtClean="0">
                <a:latin typeface="Georgia" pitchFamily="18" charset="0"/>
              </a:rPr>
              <a:t>n concordan</a:t>
            </a:r>
            <a:r>
              <a:rPr lang="ro-RO" sz="1800" dirty="0" smtClean="0">
                <a:latin typeface="Georgia" pitchFamily="18" charset="0"/>
              </a:rPr>
              <a:t>ță</a:t>
            </a:r>
            <a:r>
              <a:rPr lang="it-IT" sz="1800" dirty="0" smtClean="0">
                <a:latin typeface="Georgia" pitchFamily="18" charset="0"/>
              </a:rPr>
              <a:t> </a:t>
            </a:r>
            <a:r>
              <a:rPr lang="it-IT" sz="1800" dirty="0" smtClean="0">
                <a:latin typeface="Georgia" pitchFamily="18" charset="0"/>
              </a:rPr>
              <a:t>cu obiectivele strategice, CEC Bank </a:t>
            </a:r>
            <a:r>
              <a:rPr lang="ro-RO" sz="1800" dirty="0" smtClean="0">
                <a:latin typeface="Georgia" pitchFamily="18" charset="0"/>
              </a:rPr>
              <a:t>îș</a:t>
            </a:r>
            <a:r>
              <a:rPr lang="it-IT" sz="1800" dirty="0" smtClean="0">
                <a:latin typeface="Georgia" pitchFamily="18" charset="0"/>
              </a:rPr>
              <a:t>i </a:t>
            </a:r>
            <a:r>
              <a:rPr lang="it-IT" sz="1800" dirty="0" smtClean="0">
                <a:latin typeface="Georgia" pitchFamily="18" charset="0"/>
              </a:rPr>
              <a:t>propune </a:t>
            </a:r>
            <a:r>
              <a:rPr lang="ro-RO" sz="1800" dirty="0" smtClean="0">
                <a:latin typeface="Georgia" pitchFamily="18" charset="0"/>
              </a:rPr>
              <a:t>î</a:t>
            </a:r>
            <a:r>
              <a:rPr lang="it-IT" sz="1800" dirty="0" smtClean="0">
                <a:latin typeface="Georgia" pitchFamily="18" charset="0"/>
              </a:rPr>
              <a:t>n exerci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iul </a:t>
            </a:r>
            <a:r>
              <a:rPr lang="it-IT" sz="1800" dirty="0" smtClean="0">
                <a:latin typeface="Georgia" pitchFamily="18" charset="0"/>
              </a:rPr>
              <a:t>financiar 2014 </a:t>
            </a:r>
            <a:r>
              <a:rPr lang="en-US" sz="1800" dirty="0" err="1" smtClean="0">
                <a:latin typeface="Georgia" pitchFamily="18" charset="0"/>
              </a:rPr>
              <a:t>gestiunea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dirty="0" err="1" smtClean="0">
                <a:latin typeface="Georgia" pitchFamily="18" charset="0"/>
              </a:rPr>
              <a:t>eficient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dirty="0" smtClean="0">
                <a:latin typeface="Georgia" pitchFamily="18" charset="0"/>
              </a:rPr>
              <a:t>a </a:t>
            </a:r>
            <a:r>
              <a:rPr lang="en-US" sz="1800" dirty="0" err="1" smtClean="0">
                <a:latin typeface="Georgia" pitchFamily="18" charset="0"/>
              </a:rPr>
              <a:t>riscurilor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dirty="0" err="1" smtClean="0">
                <a:latin typeface="Georgia" pitchFamily="18" charset="0"/>
              </a:rPr>
              <a:t>bancare</a:t>
            </a:r>
            <a:r>
              <a:rPr lang="it-IT" sz="1800" dirty="0" smtClean="0">
                <a:latin typeface="Georgia" pitchFamily="18" charset="0"/>
              </a:rPr>
              <a:t>, eficientizarea proceselor 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i </a:t>
            </a:r>
            <a:r>
              <a:rPr lang="it-IT" sz="1800" dirty="0" smtClean="0">
                <a:latin typeface="Georgia" pitchFamily="18" charset="0"/>
              </a:rPr>
              <a:t>a fluxurilor </a:t>
            </a:r>
            <a:r>
              <a:rPr lang="it-IT" sz="1800" dirty="0" smtClean="0">
                <a:latin typeface="Georgia" pitchFamily="18" charset="0"/>
              </a:rPr>
              <a:t>opera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ionale 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i </a:t>
            </a:r>
            <a:r>
              <a:rPr lang="it-IT" sz="1800" dirty="0" smtClean="0">
                <a:latin typeface="Georgia" pitchFamily="18" charset="0"/>
              </a:rPr>
              <a:t>nu </a:t>
            </a:r>
            <a:r>
              <a:rPr lang="ro-RO" sz="1800" dirty="0" smtClean="0">
                <a:latin typeface="Georgia" pitchFamily="18" charset="0"/>
              </a:rPr>
              <a:t>î</a:t>
            </a:r>
            <a:r>
              <a:rPr lang="it-IT" sz="1800" dirty="0" smtClean="0">
                <a:latin typeface="Georgia" pitchFamily="18" charset="0"/>
              </a:rPr>
              <a:t>n </a:t>
            </a:r>
            <a:r>
              <a:rPr lang="it-IT" sz="1800" dirty="0" smtClean="0">
                <a:latin typeface="Georgia" pitchFamily="18" charset="0"/>
              </a:rPr>
              <a:t>ultimul </a:t>
            </a:r>
            <a:r>
              <a:rPr lang="it-IT" sz="1800" dirty="0" smtClean="0">
                <a:latin typeface="Georgia" pitchFamily="18" charset="0"/>
              </a:rPr>
              <a:t>r</a:t>
            </a:r>
            <a:r>
              <a:rPr lang="ro-RO" sz="1800" dirty="0" smtClean="0">
                <a:latin typeface="Georgia" pitchFamily="18" charset="0"/>
              </a:rPr>
              <a:t>â</a:t>
            </a:r>
            <a:r>
              <a:rPr lang="it-IT" sz="1800" dirty="0" smtClean="0">
                <a:latin typeface="Georgia" pitchFamily="18" charset="0"/>
              </a:rPr>
              <a:t>nd </a:t>
            </a:r>
            <a:r>
              <a:rPr lang="it-IT" sz="1800" dirty="0" smtClean="0">
                <a:latin typeface="Georgia" pitchFamily="18" charset="0"/>
              </a:rPr>
              <a:t>consolidare 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i performan</a:t>
            </a:r>
            <a:r>
              <a:rPr lang="ro-RO" sz="1800" dirty="0" smtClean="0">
                <a:latin typeface="Georgia" pitchFamily="18" charset="0"/>
              </a:rPr>
              <a:t>ță</a:t>
            </a:r>
            <a:r>
              <a:rPr lang="it-IT" sz="1800" dirty="0" smtClean="0">
                <a:latin typeface="Georgia" pitchFamily="18" charset="0"/>
              </a:rPr>
              <a:t>. </a:t>
            </a:r>
            <a:endParaRPr lang="en-US" sz="1800" dirty="0" smtClean="0">
              <a:latin typeface="Georgia" pitchFamily="18" charset="0"/>
            </a:endParaRPr>
          </a:p>
          <a:p>
            <a:r>
              <a:rPr lang="it-IT" sz="1800" dirty="0" smtClean="0">
                <a:latin typeface="Georgia" pitchFamily="18" charset="0"/>
              </a:rPr>
              <a:t>Banca 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i-a </a:t>
            </a:r>
            <a:r>
              <a:rPr lang="it-IT" sz="1800" dirty="0" smtClean="0">
                <a:latin typeface="Georgia" pitchFamily="18" charset="0"/>
              </a:rPr>
              <a:t>definit ca prioritate </a:t>
            </a:r>
            <a:r>
              <a:rPr lang="it-IT" sz="1800" dirty="0" smtClean="0">
                <a:latin typeface="Georgia" pitchFamily="18" charset="0"/>
              </a:rPr>
              <a:t>strategic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 sus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inerea </a:t>
            </a:r>
            <a:r>
              <a:rPr lang="it-IT" sz="1800" dirty="0" smtClean="0">
                <a:latin typeface="Georgia" pitchFamily="18" charset="0"/>
              </a:rPr>
              <a:t>segmentului IMM, </a:t>
            </a:r>
            <a:r>
              <a:rPr lang="it-IT" sz="1800" dirty="0" smtClean="0">
                <a:latin typeface="Georgia" pitchFamily="18" charset="0"/>
              </a:rPr>
              <a:t>urm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rindu-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i </a:t>
            </a:r>
            <a:r>
              <a:rPr lang="it-IT" sz="1800" dirty="0" smtClean="0">
                <a:latin typeface="Georgia" pitchFamily="18" charset="0"/>
              </a:rPr>
              <a:t>misiunea pentru perioada 2013 – 2015. CEC Bank </a:t>
            </a:r>
            <a:r>
              <a:rPr lang="ro-RO" sz="1800" dirty="0" smtClean="0">
                <a:latin typeface="Georgia" pitchFamily="18" charset="0"/>
              </a:rPr>
              <a:t>îș</a:t>
            </a:r>
            <a:r>
              <a:rPr lang="it-IT" sz="1800" dirty="0" smtClean="0">
                <a:latin typeface="Georgia" pitchFamily="18" charset="0"/>
              </a:rPr>
              <a:t>i </a:t>
            </a:r>
            <a:r>
              <a:rPr lang="it-IT" sz="1800" dirty="0" smtClean="0">
                <a:latin typeface="Georgia" pitchFamily="18" charset="0"/>
              </a:rPr>
              <a:t>propune </a:t>
            </a:r>
            <a:r>
              <a:rPr lang="it-IT" sz="1800" dirty="0" smtClean="0">
                <a:latin typeface="Georgia" pitchFamily="18" charset="0"/>
              </a:rPr>
              <a:t>s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 </a:t>
            </a:r>
            <a:r>
              <a:rPr lang="it-IT" sz="1800" dirty="0" smtClean="0">
                <a:latin typeface="Georgia" pitchFamily="18" charset="0"/>
              </a:rPr>
              <a:t>faciliteze accesul la </a:t>
            </a:r>
            <a:r>
              <a:rPr lang="it-IT" sz="1800" dirty="0" smtClean="0">
                <a:latin typeface="Georgia" pitchFamily="18" charset="0"/>
              </a:rPr>
              <a:t>finan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are </a:t>
            </a:r>
            <a:r>
              <a:rPr lang="it-IT" sz="1800" dirty="0" smtClean="0">
                <a:latin typeface="Georgia" pitchFamily="18" charset="0"/>
              </a:rPr>
              <a:t>al companiilor </a:t>
            </a:r>
            <a:r>
              <a:rPr lang="it-IT" sz="1800" dirty="0" smtClean="0">
                <a:latin typeface="Georgia" pitchFamily="18" charset="0"/>
              </a:rPr>
              <a:t>rom</a:t>
            </a:r>
            <a:r>
              <a:rPr lang="ro-RO" sz="1800" dirty="0" smtClean="0">
                <a:latin typeface="Georgia" pitchFamily="18" charset="0"/>
              </a:rPr>
              <a:t>â</a:t>
            </a:r>
            <a:r>
              <a:rPr lang="it-IT" sz="1800" dirty="0" smtClean="0">
                <a:latin typeface="Georgia" pitchFamily="18" charset="0"/>
              </a:rPr>
              <a:t>ne</a:t>
            </a:r>
            <a:r>
              <a:rPr lang="ro-RO" sz="1800" dirty="0" smtClean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ti </a:t>
            </a:r>
            <a:r>
              <a:rPr lang="it-IT" sz="1800" dirty="0" smtClean="0">
                <a:latin typeface="Georgia" pitchFamily="18" charset="0"/>
              </a:rPr>
              <a:t>care </a:t>
            </a:r>
            <a:r>
              <a:rPr lang="it-IT" sz="1800" dirty="0" smtClean="0">
                <a:latin typeface="Georgia" pitchFamily="18" charset="0"/>
              </a:rPr>
              <a:t>inten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ioneaz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 s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 </a:t>
            </a:r>
            <a:r>
              <a:rPr lang="it-IT" sz="1800" dirty="0" smtClean="0">
                <a:latin typeface="Georgia" pitchFamily="18" charset="0"/>
              </a:rPr>
              <a:t>implementeze proiecte de </a:t>
            </a:r>
            <a:r>
              <a:rPr lang="it-IT" sz="1800" dirty="0" smtClean="0">
                <a:latin typeface="Georgia" pitchFamily="18" charset="0"/>
              </a:rPr>
              <a:t>investi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ii </a:t>
            </a:r>
            <a:r>
              <a:rPr lang="ro-RO" sz="1800" dirty="0" smtClean="0">
                <a:latin typeface="Georgia" pitchFamily="18" charset="0"/>
              </a:rPr>
              <a:t>î</a:t>
            </a:r>
            <a:r>
              <a:rPr lang="it-IT" sz="1800" dirty="0" smtClean="0">
                <a:latin typeface="Georgia" pitchFamily="18" charset="0"/>
              </a:rPr>
              <a:t>n </a:t>
            </a:r>
            <a:r>
              <a:rPr lang="it-IT" sz="1800" dirty="0" smtClean="0">
                <a:latin typeface="Georgia" pitchFamily="18" charset="0"/>
              </a:rPr>
              <a:t>diverse domenii economice. </a:t>
            </a:r>
            <a:endParaRPr lang="en-US" sz="1800" dirty="0" smtClean="0">
              <a:latin typeface="Georgia" pitchFamily="18" charset="0"/>
            </a:endParaRPr>
          </a:p>
          <a:p>
            <a:r>
              <a:rPr lang="it-IT" sz="1800" dirty="0" smtClean="0">
                <a:latin typeface="Georgia" pitchFamily="18" charset="0"/>
              </a:rPr>
              <a:t>Totodat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, </a:t>
            </a:r>
            <a:r>
              <a:rPr lang="it-IT" sz="1800" dirty="0" smtClean="0">
                <a:latin typeface="Georgia" pitchFamily="18" charset="0"/>
              </a:rPr>
              <a:t>CEC Bank </a:t>
            </a:r>
            <a:r>
              <a:rPr lang="it-IT" sz="1800" dirty="0" smtClean="0">
                <a:latin typeface="Georgia" pitchFamily="18" charset="0"/>
              </a:rPr>
              <a:t>sus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ine cre</a:t>
            </a:r>
            <a:r>
              <a:rPr lang="ro-RO" sz="1800" dirty="0">
                <a:latin typeface="Georgia" pitchFamily="18" charset="0"/>
              </a:rPr>
              <a:t>ș</a:t>
            </a:r>
            <a:r>
              <a:rPr lang="it-IT" sz="1800" dirty="0" smtClean="0">
                <a:latin typeface="Georgia" pitchFamily="18" charset="0"/>
              </a:rPr>
              <a:t>terea absorb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iei </a:t>
            </a:r>
            <a:r>
              <a:rPr lang="it-IT" sz="1800" dirty="0" smtClean="0">
                <a:latin typeface="Georgia" pitchFamily="18" charset="0"/>
              </a:rPr>
              <a:t>fondurilor acordate </a:t>
            </a:r>
            <a:r>
              <a:rPr lang="it-IT" sz="1800" dirty="0" smtClean="0">
                <a:latin typeface="Georgia" pitchFamily="18" charset="0"/>
              </a:rPr>
              <a:t>Rom</a:t>
            </a:r>
            <a:r>
              <a:rPr lang="ro-RO" sz="1800" dirty="0" smtClean="0">
                <a:latin typeface="Georgia" pitchFamily="18" charset="0"/>
              </a:rPr>
              <a:t>â</a:t>
            </a:r>
            <a:r>
              <a:rPr lang="it-IT" sz="1800" dirty="0" smtClean="0">
                <a:latin typeface="Georgia" pitchFamily="18" charset="0"/>
              </a:rPr>
              <a:t>niei</a:t>
            </a:r>
            <a:r>
              <a:rPr lang="it-IT" sz="1800" dirty="0" smtClean="0">
                <a:latin typeface="Georgia" pitchFamily="18" charset="0"/>
              </a:rPr>
              <a:t>, prin </a:t>
            </a:r>
            <a:r>
              <a:rPr lang="it-IT" sz="1800" dirty="0" smtClean="0">
                <a:latin typeface="Georgia" pitchFamily="18" charset="0"/>
              </a:rPr>
              <a:t>cofinan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area </a:t>
            </a:r>
            <a:r>
              <a:rPr lang="it-IT" sz="1800" dirty="0" smtClean="0">
                <a:latin typeface="Georgia" pitchFamily="18" charset="0"/>
              </a:rPr>
              <a:t>de proiecte dezvoltate cu </a:t>
            </a:r>
            <a:r>
              <a:rPr lang="it-IT" sz="1800" dirty="0" smtClean="0">
                <a:latin typeface="Georgia" pitchFamily="18" charset="0"/>
              </a:rPr>
              <a:t>finan</a:t>
            </a:r>
            <a:r>
              <a:rPr lang="ro-RO" sz="1800" dirty="0" smtClean="0">
                <a:latin typeface="Georgia" pitchFamily="18" charset="0"/>
              </a:rPr>
              <a:t>ț</a:t>
            </a:r>
            <a:r>
              <a:rPr lang="it-IT" sz="1800" dirty="0" smtClean="0">
                <a:latin typeface="Georgia" pitchFamily="18" charset="0"/>
              </a:rPr>
              <a:t>are </a:t>
            </a:r>
            <a:r>
              <a:rPr lang="it-IT" sz="1800" dirty="0" smtClean="0">
                <a:latin typeface="Georgia" pitchFamily="18" charset="0"/>
              </a:rPr>
              <a:t>UE sau </a:t>
            </a:r>
            <a:r>
              <a:rPr lang="ro-RO" sz="1800" dirty="0" smtClean="0">
                <a:latin typeface="Georgia" pitchFamily="18" charset="0"/>
              </a:rPr>
              <a:t>î</a:t>
            </a:r>
            <a:r>
              <a:rPr lang="it-IT" sz="1800" dirty="0" smtClean="0">
                <a:latin typeface="Georgia" pitchFamily="18" charset="0"/>
              </a:rPr>
              <a:t>n </a:t>
            </a:r>
            <a:r>
              <a:rPr lang="it-IT" sz="1800" dirty="0" smtClean="0">
                <a:latin typeface="Georgia" pitchFamily="18" charset="0"/>
              </a:rPr>
              <a:t>cadrul unor programe de cooperare </a:t>
            </a:r>
            <a:r>
              <a:rPr lang="it-IT" sz="1800" dirty="0" smtClean="0">
                <a:latin typeface="Georgia" pitchFamily="18" charset="0"/>
              </a:rPr>
              <a:t>bilateral</a:t>
            </a:r>
            <a:r>
              <a:rPr lang="ro-RO" sz="1800" dirty="0" smtClean="0">
                <a:latin typeface="Georgia" pitchFamily="18" charset="0"/>
              </a:rPr>
              <a:t>ă</a:t>
            </a:r>
            <a:r>
              <a:rPr lang="it-IT" sz="1800" dirty="0" smtClean="0">
                <a:latin typeface="Georgia" pitchFamily="18" charset="0"/>
              </a:rPr>
              <a:t> </a:t>
            </a:r>
            <a:r>
              <a:rPr lang="it-IT" sz="1800" dirty="0" smtClean="0">
                <a:latin typeface="Georgia" pitchFamily="18" charset="0"/>
              </a:rPr>
              <a:t>cu parteneri externi.</a:t>
            </a:r>
          </a:p>
          <a:p>
            <a:r>
              <a:rPr lang="it-IT" sz="1800" dirty="0" smtClean="0">
                <a:latin typeface="Georgia" pitchFamily="18" charset="0"/>
              </a:rPr>
              <a:t>Anul 2014 reprezintă anul </a:t>
            </a:r>
            <a:r>
              <a:rPr lang="en-US" sz="1800" dirty="0" err="1" smtClean="0">
                <a:latin typeface="Georgia" pitchFamily="18" charset="0"/>
              </a:rPr>
              <a:t>aniversării</a:t>
            </a:r>
            <a:r>
              <a:rPr lang="en-US" sz="1800" dirty="0" smtClean="0">
                <a:latin typeface="Georgia" pitchFamily="18" charset="0"/>
              </a:rPr>
              <a:t> a 150 de </a:t>
            </a:r>
            <a:r>
              <a:rPr lang="en-US" sz="1800" dirty="0" err="1" smtClean="0">
                <a:latin typeface="Georgia" pitchFamily="18" charset="0"/>
              </a:rPr>
              <a:t>ani</a:t>
            </a:r>
            <a:r>
              <a:rPr lang="en-US" sz="1800" dirty="0" smtClean="0">
                <a:latin typeface="Georgia" pitchFamily="18" charset="0"/>
              </a:rPr>
              <a:t> de la </a:t>
            </a:r>
            <a:r>
              <a:rPr lang="ro-RO" sz="1800" dirty="0" smtClean="0">
                <a:latin typeface="Georgia" pitchFamily="18" charset="0"/>
              </a:rPr>
              <a:t>î</a:t>
            </a:r>
            <a:r>
              <a:rPr lang="en-US" sz="1800" dirty="0" err="1" smtClean="0">
                <a:latin typeface="Georgia" pitchFamily="18" charset="0"/>
              </a:rPr>
              <a:t>nființarea</a:t>
            </a:r>
            <a:r>
              <a:rPr lang="en-US" sz="1800" dirty="0" smtClean="0">
                <a:latin typeface="Georgia" pitchFamily="18" charset="0"/>
              </a:rPr>
              <a:t> </a:t>
            </a:r>
            <a:r>
              <a:rPr lang="en-US" sz="1800" dirty="0" err="1" smtClean="0">
                <a:latin typeface="Georgia" pitchFamily="18" charset="0"/>
              </a:rPr>
              <a:t>instituției</a:t>
            </a:r>
            <a:r>
              <a:rPr lang="en-US" sz="1800" dirty="0" smtClean="0">
                <a:latin typeface="Georgia" pitchFamily="18" charset="0"/>
              </a:rPr>
              <a:t>. </a:t>
            </a:r>
          </a:p>
          <a:p>
            <a:pPr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56996" y="2852738"/>
            <a:ext cx="8281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o-RO" sz="900">
              <a:solidFill>
                <a:srgbClr val="000000"/>
              </a:solidFill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260648"/>
            <a:ext cx="89646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o-RO" sz="2400" b="1" dirty="0">
                <a:solidFill>
                  <a:srgbClr val="000000"/>
                </a:solidFill>
              </a:rPr>
              <a:t>Principalele obiective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generale</a:t>
            </a:r>
            <a:r>
              <a:rPr lang="en-US" sz="2400" b="1" dirty="0">
                <a:solidFill>
                  <a:srgbClr val="000000"/>
                </a:solidFill>
              </a:rPr>
              <a:t> de </a:t>
            </a:r>
            <a:r>
              <a:rPr lang="en-US" sz="2400" b="1" dirty="0" err="1">
                <a:solidFill>
                  <a:srgbClr val="000000"/>
                </a:solidFill>
              </a:rPr>
              <a:t>dezvoltare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ro-RO" sz="2400" b="1" dirty="0">
                <a:solidFill>
                  <a:srgbClr val="000000"/>
                </a:solidFill>
              </a:rPr>
              <a:t>ale băncii pentru </a:t>
            </a:r>
            <a:r>
              <a:rPr lang="en-US" sz="2400" b="1" dirty="0" smtClean="0">
                <a:solidFill>
                  <a:srgbClr val="000000"/>
                </a:solidFill>
              </a:rPr>
              <a:t>2014</a:t>
            </a:r>
            <a:endParaRPr lang="ro-RO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ogo 150 a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9144000" cy="2425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70B9-1BFC-42FC-88F5-6E90586D3F2B}" type="slidenum">
              <a:rPr lang="en-US"/>
              <a:pPr/>
              <a:t>3</a:t>
            </a:fld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536" y="332656"/>
            <a:ext cx="85328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200" dirty="0" err="1" smtClean="0">
                <a:latin typeface="Georgia" pitchFamily="18" charset="0"/>
              </a:rPr>
              <a:t>Evolu</a:t>
            </a:r>
            <a:r>
              <a:rPr lang="ro-RO" sz="3200" dirty="0" smtClean="0">
                <a:latin typeface="Georgia" pitchFamily="18" charset="0"/>
              </a:rPr>
              <a:t>ţ</a:t>
            </a:r>
            <a:r>
              <a:rPr lang="en-US" sz="3200" dirty="0" err="1" smtClean="0">
                <a:latin typeface="Georgia" pitchFamily="18" charset="0"/>
              </a:rPr>
              <a:t>ia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en-US" sz="3200" dirty="0" err="1" smtClean="0">
                <a:latin typeface="Georgia" pitchFamily="18" charset="0"/>
              </a:rPr>
              <a:t>principalelor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en-US" sz="3200" dirty="0" err="1" smtClean="0">
                <a:latin typeface="Georgia" pitchFamily="18" charset="0"/>
              </a:rPr>
              <a:t>elemente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en-US" sz="3200" dirty="0" err="1" smtClean="0">
                <a:latin typeface="Georgia" pitchFamily="18" charset="0"/>
              </a:rPr>
              <a:t>bilan</a:t>
            </a:r>
            <a:r>
              <a:rPr lang="ro-RO" sz="3200" dirty="0" smtClean="0">
                <a:latin typeface="Georgia" pitchFamily="18" charset="0"/>
              </a:rPr>
              <a:t>ţ</a:t>
            </a:r>
            <a:r>
              <a:rPr lang="en-US" sz="3200" dirty="0" err="1" smtClean="0">
                <a:latin typeface="Georgia" pitchFamily="18" charset="0"/>
              </a:rPr>
              <a:t>iere</a:t>
            </a:r>
            <a:endParaRPr lang="ro-RO" sz="3200" dirty="0">
              <a:latin typeface="Georgia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040" y="1052735"/>
            <a:ext cx="8245424" cy="4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2948E-5B8E-4051-B494-F0961B0DE022}" type="slidenum">
              <a:rPr lang="en-US"/>
              <a:pPr/>
              <a:t>4</a:t>
            </a:fld>
            <a:endParaRPr 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95536" y="394212"/>
            <a:ext cx="8532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dirty="0" err="1" smtClean="0">
                <a:latin typeface="Georgia" pitchFamily="18" charset="0"/>
              </a:rPr>
              <a:t>Evolu</a:t>
            </a:r>
            <a:r>
              <a:rPr lang="ro-RO" sz="2400" dirty="0" smtClean="0">
                <a:latin typeface="Georgia" pitchFamily="18" charset="0"/>
              </a:rPr>
              <a:t>ţ</a:t>
            </a:r>
            <a:r>
              <a:rPr lang="en-US" sz="2400" dirty="0" err="1" smtClean="0">
                <a:latin typeface="Georgia" pitchFamily="18" charset="0"/>
              </a:rPr>
              <a:t>ia</a:t>
            </a:r>
            <a:r>
              <a:rPr lang="en-US" sz="2400" dirty="0" smtClean="0">
                <a:latin typeface="Georgia" pitchFamily="18" charset="0"/>
              </a:rPr>
              <a:t> </a:t>
            </a:r>
            <a:r>
              <a:rPr lang="en-US" sz="2400" dirty="0" err="1" smtClean="0">
                <a:latin typeface="Georgia" pitchFamily="18" charset="0"/>
              </a:rPr>
              <a:t>cotei</a:t>
            </a:r>
            <a:r>
              <a:rPr lang="en-US" sz="2400" dirty="0" smtClean="0">
                <a:latin typeface="Georgia" pitchFamily="18" charset="0"/>
              </a:rPr>
              <a:t> de </a:t>
            </a:r>
            <a:r>
              <a:rPr lang="en-US" sz="2400" dirty="0" err="1" smtClean="0">
                <a:latin typeface="Georgia" pitchFamily="18" charset="0"/>
              </a:rPr>
              <a:t>pia</a:t>
            </a:r>
            <a:r>
              <a:rPr lang="ro-RO" sz="2400" dirty="0" smtClean="0">
                <a:latin typeface="Georgia" pitchFamily="18" charset="0"/>
              </a:rPr>
              <a:t>ț</a:t>
            </a:r>
            <a:r>
              <a:rPr lang="vi-VN" sz="2400" dirty="0" smtClean="0">
                <a:latin typeface="Georgia" pitchFamily="18" charset="0"/>
              </a:rPr>
              <a:t>ă</a:t>
            </a:r>
            <a:r>
              <a:rPr lang="en-US" sz="2400" dirty="0" smtClean="0">
                <a:latin typeface="Georgia" pitchFamily="18" charset="0"/>
              </a:rPr>
              <a:t> (%)</a:t>
            </a:r>
            <a:r>
              <a:rPr lang="ro-RO" sz="2400" dirty="0" smtClean="0">
                <a:latin typeface="Georgia" pitchFamily="18" charset="0"/>
              </a:rPr>
              <a:t> – Active, Credite şi Depozite</a:t>
            </a:r>
            <a:endParaRPr lang="ro-RO" sz="2400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82047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/>
          </p:cNvSpPr>
          <p:nvPr/>
        </p:nvSpPr>
        <p:spPr bwMode="auto">
          <a:xfrm>
            <a:off x="251520" y="5373216"/>
            <a:ext cx="8642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1600" dirty="0">
                <a:latin typeface="Georgia" pitchFamily="18" charset="0"/>
              </a:rPr>
              <a:t>La </a:t>
            </a:r>
            <a:r>
              <a:rPr lang="en-US" sz="1600" dirty="0" err="1">
                <a:latin typeface="Georgia" pitchFamily="18" charset="0"/>
              </a:rPr>
              <a:t>sf</a:t>
            </a:r>
            <a:r>
              <a:rPr lang="ro-RO" sz="1600" dirty="0">
                <a:latin typeface="Georgia" pitchFamily="18" charset="0"/>
              </a:rPr>
              <a:t>â</a:t>
            </a:r>
            <a:r>
              <a:rPr lang="en-US" sz="1600" dirty="0">
                <a:latin typeface="Georgia" pitchFamily="18" charset="0"/>
              </a:rPr>
              <a:t>r</a:t>
            </a:r>
            <a:r>
              <a:rPr lang="ro-RO" sz="1600" dirty="0">
                <a:latin typeface="Georgia" pitchFamily="18" charset="0"/>
              </a:rPr>
              <a:t>ş</a:t>
            </a:r>
            <a:r>
              <a:rPr lang="en-US" sz="1600" dirty="0" err="1">
                <a:latin typeface="Georgia" pitchFamily="18" charset="0"/>
              </a:rPr>
              <a:t>itul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anului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smtClean="0">
                <a:latin typeface="Georgia" pitchFamily="18" charset="0"/>
              </a:rPr>
              <a:t>2013, </a:t>
            </a:r>
            <a:r>
              <a:rPr lang="en-US" sz="1600" dirty="0" err="1">
                <a:latin typeface="Georgia" pitchFamily="18" charset="0"/>
              </a:rPr>
              <a:t>Banca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smtClean="0">
                <a:latin typeface="Georgia" pitchFamily="18" charset="0"/>
              </a:rPr>
              <a:t>s-a </a:t>
            </a:r>
            <a:r>
              <a:rPr lang="en-US" sz="1600" dirty="0" err="1" smtClean="0">
                <a:latin typeface="Georgia" pitchFamily="18" charset="0"/>
              </a:rPr>
              <a:t>plasat</a:t>
            </a:r>
            <a:r>
              <a:rPr lang="en-US" sz="1600" dirty="0" smtClean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pe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pozi</a:t>
            </a:r>
            <a:r>
              <a:rPr lang="ro-RO" sz="1600" dirty="0">
                <a:latin typeface="Georgia" pitchFamily="18" charset="0"/>
              </a:rPr>
              <a:t>ţ</a:t>
            </a:r>
            <a:r>
              <a:rPr lang="en-US" sz="1600" dirty="0" err="1">
                <a:latin typeface="Georgia" pitchFamily="18" charset="0"/>
              </a:rPr>
              <a:t>ia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smtClean="0">
                <a:latin typeface="Georgia" pitchFamily="18" charset="0"/>
              </a:rPr>
              <a:t>5 </a:t>
            </a:r>
            <a:r>
              <a:rPr lang="ro-RO" sz="1600" dirty="0" smtClean="0">
                <a:latin typeface="Georgia" pitchFamily="18" charset="0"/>
              </a:rPr>
              <a:t>î</a:t>
            </a:r>
            <a:r>
              <a:rPr lang="en-US" sz="1600" dirty="0">
                <a:latin typeface="Georgia" pitchFamily="18" charset="0"/>
              </a:rPr>
              <a:t>n </a:t>
            </a:r>
            <a:r>
              <a:rPr lang="en-US" sz="1600" dirty="0" err="1">
                <a:latin typeface="Georgia" pitchFamily="18" charset="0"/>
              </a:rPr>
              <a:t>clasamentul</a:t>
            </a:r>
            <a:r>
              <a:rPr lang="en-US" sz="1600" dirty="0">
                <a:latin typeface="Georgia" pitchFamily="18" charset="0"/>
              </a:rPr>
              <a:t> b</a:t>
            </a:r>
            <a:r>
              <a:rPr lang="ro-RO" sz="1600" dirty="0">
                <a:latin typeface="Georgia" pitchFamily="18" charset="0"/>
              </a:rPr>
              <a:t>ă</a:t>
            </a:r>
            <a:r>
              <a:rPr lang="en-US" sz="1600" dirty="0" err="1">
                <a:latin typeface="Georgia" pitchFamily="18" charset="0"/>
              </a:rPr>
              <a:t>ncilor</a:t>
            </a:r>
            <a:r>
              <a:rPr lang="en-US" sz="1600" dirty="0">
                <a:latin typeface="Georgia" pitchFamily="18" charset="0"/>
              </a:rPr>
              <a:t> din </a:t>
            </a:r>
            <a:r>
              <a:rPr lang="en-US" sz="1600" dirty="0" err="1">
                <a:latin typeface="Georgia" pitchFamily="18" charset="0"/>
              </a:rPr>
              <a:t>sistemul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bancar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ro-RO" sz="1600" dirty="0">
                <a:latin typeface="Georgia" pitchFamily="18" charset="0"/>
              </a:rPr>
              <a:t>î</a:t>
            </a:r>
            <a:r>
              <a:rPr lang="en-US" sz="1600" dirty="0">
                <a:latin typeface="Georgia" pitchFamily="18" charset="0"/>
              </a:rPr>
              <a:t>n </a:t>
            </a:r>
            <a:r>
              <a:rPr lang="en-US" sz="1600" dirty="0" err="1">
                <a:latin typeface="Georgia" pitchFamily="18" charset="0"/>
              </a:rPr>
              <a:t>func</a:t>
            </a:r>
            <a:r>
              <a:rPr lang="ro-RO" sz="1600" dirty="0">
                <a:latin typeface="Georgia" pitchFamily="18" charset="0"/>
              </a:rPr>
              <a:t>ţ</a:t>
            </a:r>
            <a:r>
              <a:rPr lang="en-US" sz="1600" dirty="0" err="1">
                <a:latin typeface="Georgia" pitchFamily="18" charset="0"/>
              </a:rPr>
              <a:t>ie</a:t>
            </a:r>
            <a:r>
              <a:rPr lang="en-US" sz="1600" dirty="0">
                <a:latin typeface="Georgia" pitchFamily="18" charset="0"/>
              </a:rPr>
              <a:t> de </a:t>
            </a:r>
            <a:r>
              <a:rPr lang="en-US" sz="1600" dirty="0" err="1">
                <a:latin typeface="Georgia" pitchFamily="18" charset="0"/>
              </a:rPr>
              <a:t>cota</a:t>
            </a:r>
            <a:r>
              <a:rPr lang="en-US" sz="1600" dirty="0">
                <a:latin typeface="Georgia" pitchFamily="18" charset="0"/>
              </a:rPr>
              <a:t> de </a:t>
            </a:r>
            <a:r>
              <a:rPr lang="en-US" sz="1600" dirty="0" err="1">
                <a:latin typeface="Georgia" pitchFamily="18" charset="0"/>
              </a:rPr>
              <a:t>pia</a:t>
            </a:r>
            <a:r>
              <a:rPr lang="ro-RO" sz="1600" dirty="0">
                <a:latin typeface="Georgia" pitchFamily="18" charset="0"/>
              </a:rPr>
              <a:t>ţă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pe</a:t>
            </a:r>
            <a:r>
              <a:rPr lang="en-US" sz="1600" dirty="0">
                <a:latin typeface="Georgia" pitchFamily="18" charset="0"/>
              </a:rPr>
              <a:t> active.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651" y="309573"/>
            <a:ext cx="89283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err="1" smtClean="0">
                <a:latin typeface="Georgia" pitchFamily="18" charset="0"/>
              </a:rPr>
              <a:t>Evolu</a:t>
            </a:r>
            <a:r>
              <a:rPr lang="ro-RO" sz="2800" dirty="0" smtClean="0">
                <a:latin typeface="Georgia" pitchFamily="18" charset="0"/>
              </a:rPr>
              <a:t>ţ</a:t>
            </a:r>
            <a:r>
              <a:rPr lang="en-US" sz="2800" dirty="0" err="1" smtClean="0">
                <a:latin typeface="Georgia" pitchFamily="18" charset="0"/>
              </a:rPr>
              <a:t>ia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ro-RO" sz="2800" dirty="0" smtClean="0">
                <a:latin typeface="Georgia" pitchFamily="18" charset="0"/>
              </a:rPr>
              <a:t>structurii depozitelor –</a:t>
            </a:r>
            <a:r>
              <a:rPr lang="en-US" sz="2800" dirty="0" smtClean="0">
                <a:latin typeface="Georgia" pitchFamily="18" charset="0"/>
              </a:rPr>
              <a:t>mld.lei</a:t>
            </a:r>
            <a:endParaRPr lang="ro-RO" sz="2800" dirty="0">
              <a:latin typeface="Georg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42493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/>
          </p:cNvSpPr>
          <p:nvPr/>
        </p:nvSpPr>
        <p:spPr bwMode="auto">
          <a:xfrm>
            <a:off x="179512" y="4941168"/>
            <a:ext cx="864076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1600" dirty="0" err="1">
                <a:latin typeface="Georgia" pitchFamily="18" charset="0"/>
              </a:rPr>
              <a:t>Depozitele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totale</a:t>
            </a:r>
            <a:r>
              <a:rPr lang="en-US" sz="1600" dirty="0">
                <a:latin typeface="Georgia" pitchFamily="18" charset="0"/>
              </a:rPr>
              <a:t> de la </a:t>
            </a:r>
            <a:r>
              <a:rPr lang="en-US" sz="1600" dirty="0" err="1">
                <a:latin typeface="Georgia" pitchFamily="18" charset="0"/>
              </a:rPr>
              <a:t>clien</a:t>
            </a:r>
            <a:r>
              <a:rPr lang="ro-RO" sz="1600" dirty="0">
                <a:latin typeface="Georgia" pitchFamily="18" charset="0"/>
              </a:rPr>
              <a:t>ţ</a:t>
            </a:r>
            <a:r>
              <a:rPr lang="en-US" sz="1600" dirty="0" err="1">
                <a:latin typeface="Georgia" pitchFamily="18" charset="0"/>
              </a:rPr>
              <a:t>i</a:t>
            </a:r>
            <a:r>
              <a:rPr lang="en-US" sz="1600" dirty="0">
                <a:latin typeface="Georgia" pitchFamily="18" charset="0"/>
              </a:rPr>
              <a:t> au </a:t>
            </a:r>
            <a:r>
              <a:rPr lang="en-US" sz="1600" dirty="0" err="1">
                <a:latin typeface="Georgia" pitchFamily="18" charset="0"/>
              </a:rPr>
              <a:t>crescut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ro-RO" sz="1600" dirty="0">
                <a:latin typeface="Georgia" pitchFamily="18" charset="0"/>
              </a:rPr>
              <a:t>î</a:t>
            </a:r>
            <a:r>
              <a:rPr lang="en-US" sz="1600" dirty="0">
                <a:latin typeface="Georgia" pitchFamily="18" charset="0"/>
              </a:rPr>
              <a:t>n </a:t>
            </a:r>
            <a:r>
              <a:rPr lang="en-US" sz="1600" dirty="0" smtClean="0">
                <a:latin typeface="Georgia" pitchFamily="18" charset="0"/>
              </a:rPr>
              <a:t>2013 </a:t>
            </a:r>
            <a:r>
              <a:rPr lang="en-US" sz="1600" dirty="0">
                <a:latin typeface="Georgia" pitchFamily="18" charset="0"/>
              </a:rPr>
              <a:t>cu circa 10%</a:t>
            </a:r>
            <a:r>
              <a:rPr lang="ro-RO" sz="1600" dirty="0">
                <a:latin typeface="Georgia" pitchFamily="18" charset="0"/>
              </a:rPr>
              <a:t>, ba</a:t>
            </a:r>
            <a:r>
              <a:rPr lang="en-US" sz="1600" dirty="0">
                <a:latin typeface="Georgia" pitchFamily="18" charset="0"/>
              </a:rPr>
              <a:t>z</a:t>
            </a:r>
            <a:r>
              <a:rPr lang="ro-RO" sz="1600" dirty="0">
                <a:latin typeface="Georgia" pitchFamily="18" charset="0"/>
              </a:rPr>
              <a:t>ată </a:t>
            </a:r>
            <a:r>
              <a:rPr lang="en-US" sz="1600" dirty="0" err="1" smtClean="0">
                <a:latin typeface="Georgia" pitchFamily="18" charset="0"/>
              </a:rPr>
              <a:t>pe</a:t>
            </a:r>
            <a:r>
              <a:rPr lang="en-US" sz="1600" dirty="0" smtClean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cre</a:t>
            </a:r>
            <a:r>
              <a:rPr lang="ro-RO" sz="1600" dirty="0">
                <a:latin typeface="Georgia" pitchFamily="18" charset="0"/>
              </a:rPr>
              <a:t>ş</a:t>
            </a:r>
            <a:r>
              <a:rPr lang="en-US" sz="1600" dirty="0" err="1">
                <a:latin typeface="Georgia" pitchFamily="18" charset="0"/>
              </a:rPr>
              <a:t>terea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depozitelor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atrase</a:t>
            </a:r>
            <a:r>
              <a:rPr lang="en-US" sz="1600" dirty="0">
                <a:latin typeface="Georgia" pitchFamily="18" charset="0"/>
              </a:rPr>
              <a:t> de la </a:t>
            </a:r>
            <a:r>
              <a:rPr lang="en-US" sz="1600" dirty="0" err="1">
                <a:latin typeface="Georgia" pitchFamily="18" charset="0"/>
              </a:rPr>
              <a:t>clien</a:t>
            </a:r>
            <a:r>
              <a:rPr lang="ro-RO" sz="1600" dirty="0">
                <a:latin typeface="Georgia" pitchFamily="18" charset="0"/>
              </a:rPr>
              <a:t>ţ</a:t>
            </a:r>
            <a:r>
              <a:rPr lang="en-US" sz="1600" dirty="0">
                <a:latin typeface="Georgia" pitchFamily="18" charset="0"/>
              </a:rPr>
              <a:t>ii </a:t>
            </a:r>
            <a:r>
              <a:rPr lang="en-US" sz="1600" dirty="0" smtClean="0">
                <a:latin typeface="Georgia" pitchFamily="18" charset="0"/>
              </a:rPr>
              <a:t>PJ (circa 21% ) </a:t>
            </a:r>
            <a:r>
              <a:rPr lang="en-US" sz="1600" dirty="0" err="1" smtClean="0">
                <a:latin typeface="Georgia" pitchFamily="18" charset="0"/>
              </a:rPr>
              <a:t>si</a:t>
            </a:r>
            <a:r>
              <a:rPr lang="en-US" sz="1600" dirty="0" smtClean="0">
                <a:latin typeface="Georgia" pitchFamily="18" charset="0"/>
              </a:rPr>
              <a:t> PF </a:t>
            </a:r>
            <a:r>
              <a:rPr lang="en-US" sz="1600" dirty="0">
                <a:latin typeface="Georgia" pitchFamily="18" charset="0"/>
              </a:rPr>
              <a:t>(circa </a:t>
            </a:r>
            <a:r>
              <a:rPr lang="en-US" sz="1600" dirty="0" smtClean="0">
                <a:latin typeface="Georgia" pitchFamily="18" charset="0"/>
              </a:rPr>
              <a:t>9%), </a:t>
            </a:r>
            <a:r>
              <a:rPr lang="en-US" sz="1600" dirty="0" err="1">
                <a:latin typeface="Georgia" pitchFamily="18" charset="0"/>
              </a:rPr>
              <a:t>ceea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ce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demonstreaz</a:t>
            </a:r>
            <a:r>
              <a:rPr lang="ro-RO" sz="1600" dirty="0">
                <a:latin typeface="Georgia" pitchFamily="18" charset="0"/>
              </a:rPr>
              <a:t>ă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ro-RO" sz="1600" dirty="0">
                <a:latin typeface="Georgia" pitchFamily="18" charset="0"/>
              </a:rPr>
              <a:t>î</a:t>
            </a:r>
            <a:r>
              <a:rPr lang="en-US" sz="1600" dirty="0" err="1">
                <a:latin typeface="Georgia" pitchFamily="18" charset="0"/>
              </a:rPr>
              <a:t>ncrederea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en-US" sz="1600" dirty="0" err="1">
                <a:latin typeface="Georgia" pitchFamily="18" charset="0"/>
              </a:rPr>
              <a:t>clien</a:t>
            </a:r>
            <a:r>
              <a:rPr lang="ro-RO" sz="1600" dirty="0">
                <a:latin typeface="Georgia" pitchFamily="18" charset="0"/>
              </a:rPr>
              <a:t>ţ</a:t>
            </a:r>
            <a:r>
              <a:rPr lang="en-US" sz="1600" dirty="0" err="1">
                <a:latin typeface="Georgia" pitchFamily="18" charset="0"/>
              </a:rPr>
              <a:t>ilor</a:t>
            </a:r>
            <a:r>
              <a:rPr lang="en-US" sz="1600" dirty="0">
                <a:latin typeface="Georgia" pitchFamily="18" charset="0"/>
              </a:rPr>
              <a:t> </a:t>
            </a:r>
            <a:r>
              <a:rPr lang="ro-RO" sz="1600" dirty="0">
                <a:latin typeface="Georgia" pitchFamily="18" charset="0"/>
              </a:rPr>
              <a:t>î</a:t>
            </a:r>
            <a:r>
              <a:rPr lang="en-US" sz="1600" dirty="0">
                <a:latin typeface="Georgia" pitchFamily="18" charset="0"/>
              </a:rPr>
              <a:t>n CEC Bank</a:t>
            </a:r>
            <a:r>
              <a:rPr lang="en-US" sz="1600" dirty="0" smtClean="0">
                <a:latin typeface="Georgia" pitchFamily="18" charset="0"/>
              </a:rPr>
              <a:t>.</a:t>
            </a:r>
            <a:endParaRPr lang="ro-RO" sz="16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6</a:t>
            </a:fld>
            <a:endParaRPr lang="en-US"/>
          </a:p>
        </p:txBody>
      </p:sp>
      <p:sp>
        <p:nvSpPr>
          <p:cNvPr id="3" name="Rectangle 2"/>
          <p:cNvSpPr txBox="1">
            <a:spLocks/>
          </p:cNvSpPr>
          <p:nvPr/>
        </p:nvSpPr>
        <p:spPr>
          <a:xfrm>
            <a:off x="179512" y="188640"/>
            <a:ext cx="8964488" cy="50405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Cre</a:t>
            </a:r>
            <a:r>
              <a:rPr kumimoji="0" lang="ro-RO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ş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tere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Sold </a:t>
            </a:r>
            <a:r>
              <a:rPr kumimoji="0" lang="ro-RO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Depozite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CEC Bank versus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Sistem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Bancar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56895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/>
          </p:cNvSpPr>
          <p:nvPr/>
        </p:nvSpPr>
        <p:spPr bwMode="auto">
          <a:xfrm>
            <a:off x="395536" y="5589240"/>
            <a:ext cx="7704137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1400" dirty="0" err="1">
                <a:latin typeface="Georgia" pitchFamily="18" charset="0"/>
              </a:rPr>
              <a:t>Sursa</a:t>
            </a:r>
            <a:r>
              <a:rPr lang="en-US" sz="1400" dirty="0">
                <a:latin typeface="Georgia" pitchFamily="18" charset="0"/>
              </a:rPr>
              <a:t> </a:t>
            </a:r>
            <a:r>
              <a:rPr lang="en-US" sz="1400" dirty="0" err="1">
                <a:latin typeface="Georgia" pitchFamily="18" charset="0"/>
              </a:rPr>
              <a:t>informa</a:t>
            </a:r>
            <a:r>
              <a:rPr lang="ro-RO" sz="1400" dirty="0">
                <a:latin typeface="Georgia" pitchFamily="18" charset="0"/>
              </a:rPr>
              <a:t>ţ</a:t>
            </a:r>
            <a:r>
              <a:rPr lang="en-US" sz="1400" dirty="0" err="1">
                <a:latin typeface="Georgia" pitchFamily="18" charset="0"/>
              </a:rPr>
              <a:t>iilor</a:t>
            </a:r>
            <a:r>
              <a:rPr lang="en-US" sz="1400" dirty="0">
                <a:latin typeface="Georgia" pitchFamily="18" charset="0"/>
              </a:rPr>
              <a:t>:  date conform </a:t>
            </a:r>
            <a:r>
              <a:rPr lang="en-US" sz="1400" dirty="0" err="1">
                <a:latin typeface="Georgia" pitchFamily="18" charset="0"/>
              </a:rPr>
              <a:t>raport</a:t>
            </a:r>
            <a:r>
              <a:rPr lang="ro-RO" sz="1400" dirty="0">
                <a:latin typeface="Georgia" pitchFamily="18" charset="0"/>
              </a:rPr>
              <a:t>ă</a:t>
            </a:r>
            <a:r>
              <a:rPr lang="en-US" sz="1400" dirty="0" err="1">
                <a:latin typeface="Georgia" pitchFamily="18" charset="0"/>
              </a:rPr>
              <a:t>rii</a:t>
            </a:r>
            <a:r>
              <a:rPr lang="en-US" sz="1400" dirty="0">
                <a:latin typeface="Georgia" pitchFamily="18" charset="0"/>
              </a:rPr>
              <a:t> </a:t>
            </a:r>
            <a:r>
              <a:rPr lang="en-US" sz="1400" dirty="0" err="1">
                <a:latin typeface="Georgia" pitchFamily="18" charset="0"/>
              </a:rPr>
              <a:t>statistice</a:t>
            </a:r>
            <a:r>
              <a:rPr lang="en-US" sz="1400" dirty="0">
                <a:latin typeface="Georgia" pitchFamily="18" charset="0"/>
              </a:rPr>
              <a:t> c</a:t>
            </a:r>
            <a:r>
              <a:rPr lang="ro-RO" sz="1400" dirty="0">
                <a:latin typeface="Georgia" pitchFamily="18" charset="0"/>
              </a:rPr>
              <a:t>ă</a:t>
            </a:r>
            <a:r>
              <a:rPr lang="en-US" sz="1400" dirty="0" err="1">
                <a:latin typeface="Georgia" pitchFamily="18" charset="0"/>
              </a:rPr>
              <a:t>tre</a:t>
            </a:r>
            <a:r>
              <a:rPr lang="en-US" sz="1400" dirty="0">
                <a:latin typeface="Georgia" pitchFamily="18" charset="0"/>
              </a:rPr>
              <a:t> BNR “</a:t>
            </a:r>
            <a:r>
              <a:rPr lang="en-US" sz="1400" dirty="0" err="1">
                <a:latin typeface="Georgia" pitchFamily="18" charset="0"/>
              </a:rPr>
              <a:t>Bilan</a:t>
            </a:r>
            <a:r>
              <a:rPr lang="ro-RO" sz="1400" dirty="0">
                <a:latin typeface="Georgia" pitchFamily="18" charset="0"/>
              </a:rPr>
              <a:t>ţ</a:t>
            </a:r>
            <a:r>
              <a:rPr lang="en-US" sz="1400" dirty="0" err="1">
                <a:latin typeface="Georgia" pitchFamily="18" charset="0"/>
              </a:rPr>
              <a:t>ul</a:t>
            </a:r>
            <a:r>
              <a:rPr lang="en-US" sz="1400" dirty="0">
                <a:latin typeface="Georgia" pitchFamily="18" charset="0"/>
              </a:rPr>
              <a:t> </a:t>
            </a:r>
            <a:r>
              <a:rPr lang="en-US" sz="1400" dirty="0" err="1">
                <a:latin typeface="Georgia" pitchFamily="18" charset="0"/>
              </a:rPr>
              <a:t>Monetar</a:t>
            </a:r>
            <a:r>
              <a:rPr lang="en-US" sz="1400" dirty="0">
                <a:latin typeface="Georgia" pitchFamily="18" charset="0"/>
              </a:rPr>
              <a:t>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5651" y="332656"/>
            <a:ext cx="8928349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500" dirty="0" err="1" smtClean="0">
                <a:latin typeface="Georgia" pitchFamily="18" charset="0"/>
              </a:rPr>
              <a:t>Evolu</a:t>
            </a:r>
            <a:r>
              <a:rPr lang="ro-RO" sz="2500" dirty="0" smtClean="0">
                <a:latin typeface="Georgia" pitchFamily="18" charset="0"/>
              </a:rPr>
              <a:t>ţ</a:t>
            </a:r>
            <a:r>
              <a:rPr lang="en-US" sz="2500" dirty="0" err="1" smtClean="0">
                <a:latin typeface="Georgia" pitchFamily="18" charset="0"/>
              </a:rPr>
              <a:t>ia</a:t>
            </a:r>
            <a:r>
              <a:rPr lang="en-US" sz="2500" dirty="0" smtClean="0">
                <a:latin typeface="Georgia" pitchFamily="18" charset="0"/>
              </a:rPr>
              <a:t> </a:t>
            </a:r>
            <a:r>
              <a:rPr lang="ro-RO" sz="2500" dirty="0" smtClean="0">
                <a:latin typeface="Georgia" pitchFamily="18" charset="0"/>
              </a:rPr>
              <a:t>structurii creditelor (brut) </a:t>
            </a:r>
            <a:r>
              <a:rPr lang="en-US" sz="2500" dirty="0" smtClean="0">
                <a:latin typeface="Georgia" pitchFamily="18" charset="0"/>
              </a:rPr>
              <a:t>– mld.lei</a:t>
            </a:r>
            <a:endParaRPr lang="ro-RO" sz="2500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8208912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51520" y="515719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Î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anul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2013,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pe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fondul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unui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mediu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economic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dificil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Banca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reu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ş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it s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ă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creasc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ă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portofoliului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de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credite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PJ, +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8%</a:t>
            </a:r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, în condiţiile în care la nivelul sistemului bancar  s-a înregistrat un recul de -3%,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5651" y="278796"/>
            <a:ext cx="89283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o-RO" sz="3200" dirty="0" smtClean="0">
                <a:latin typeface="Georgia" pitchFamily="18" charset="0"/>
              </a:rPr>
              <a:t>Structur</a:t>
            </a:r>
            <a:r>
              <a:rPr lang="vi-VN" sz="3200" dirty="0" smtClean="0">
                <a:latin typeface="Georgia" pitchFamily="18" charset="0"/>
              </a:rPr>
              <a:t>ă</a:t>
            </a:r>
            <a:r>
              <a:rPr lang="ro-RO" sz="3200" dirty="0" smtClean="0">
                <a:latin typeface="Georgia" pitchFamily="18" charset="0"/>
              </a:rPr>
              <a:t> Sold Credite</a:t>
            </a:r>
            <a:r>
              <a:rPr lang="en-US" sz="3200" dirty="0" smtClean="0">
                <a:latin typeface="Georgia" pitchFamily="18" charset="0"/>
              </a:rPr>
              <a:t> (mil lei)</a:t>
            </a:r>
            <a:endParaRPr lang="ro-RO" sz="3200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980728"/>
            <a:ext cx="820891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E4503-092E-4B53-85E1-CB0B4D84C10C}" type="slidenum">
              <a:rPr lang="en-US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712968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1592</Words>
  <Application>Microsoft Office PowerPoint</Application>
  <PresentationFormat>On-screen Show (4:3)</PresentationFormat>
  <Paragraphs>151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Casa de Economii si Consemnatiuni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cristian.sinca</dc:creator>
  <cp:lastModifiedBy>Ioana Maria Bortolini</cp:lastModifiedBy>
  <cp:revision>67</cp:revision>
  <cp:lastPrinted>2014-05-05T15:42:40Z</cp:lastPrinted>
  <dcterms:created xsi:type="dcterms:W3CDTF">2014-02-26T13:07:07Z</dcterms:created>
  <dcterms:modified xsi:type="dcterms:W3CDTF">2014-05-05T15:42:42Z</dcterms:modified>
</cp:coreProperties>
</file>